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Lst>
  <p:sldSz cy="6858000" cx="9144000"/>
  <p:notesSz cx="6858000" cy="9144000"/>
  <p:embeddedFontLst>
    <p:embeddedFont>
      <p:font typeface="Heebo"/>
      <p:bold r:id="rId50"/>
    </p:embeddedFont>
    <p:embeddedFont>
      <p:font typeface="Tahoma"/>
      <p:regular r:id="rId51"/>
      <p:bold r:id="rId5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53" roundtripDataSignature="AMtx7mgfRpU8DX8RnzDp3NAPIw+zKXsNw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Tahoma-regular.fntdata"/><Relationship Id="rId50" Type="http://schemas.openxmlformats.org/officeDocument/2006/relationships/font" Target="fonts/Heebo-bold.fntdata"/><Relationship Id="rId53" Type="http://customschemas.google.com/relationships/presentationmetadata" Target="metadata"/><Relationship Id="rId52" Type="http://schemas.openxmlformats.org/officeDocument/2006/relationships/font" Target="fonts/Tahoma-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p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3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3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4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4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4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46"/>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3" name="Google Shape;13;p46"/>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4" name="Google Shape;14;p4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4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4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7" name="Shape 67"/>
        <p:cNvGrpSpPr/>
        <p:nvPr/>
      </p:nvGrpSpPr>
      <p:grpSpPr>
        <a:xfrm>
          <a:off x="0" y="0"/>
          <a:ext cx="0" cy="0"/>
          <a:chOff x="0" y="0"/>
          <a:chExt cx="0" cy="0"/>
        </a:xfrm>
      </p:grpSpPr>
      <p:sp>
        <p:nvSpPr>
          <p:cNvPr id="68" name="Google Shape;68;p55"/>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9" name="Google Shape;69;p55"/>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70" name="Google Shape;70;p55"/>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71" name="Google Shape;71;p5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5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5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4" name="Shape 74"/>
        <p:cNvGrpSpPr/>
        <p:nvPr/>
      </p:nvGrpSpPr>
      <p:grpSpPr>
        <a:xfrm>
          <a:off x="0" y="0"/>
          <a:ext cx="0" cy="0"/>
          <a:chOff x="0" y="0"/>
          <a:chExt cx="0" cy="0"/>
        </a:xfrm>
      </p:grpSpPr>
      <p:sp>
        <p:nvSpPr>
          <p:cNvPr id="75" name="Google Shape;75;p56"/>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6" name="Google Shape;76;p5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77" name="Google Shape;77;p5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5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5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4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9" name="Google Shape;19;p47"/>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0" name="Google Shape;20;p4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4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4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 name="Shape 23"/>
        <p:cNvGrpSpPr/>
        <p:nvPr/>
      </p:nvGrpSpPr>
      <p:grpSpPr>
        <a:xfrm>
          <a:off x="0" y="0"/>
          <a:ext cx="0" cy="0"/>
          <a:chOff x="0" y="0"/>
          <a:chExt cx="0" cy="0"/>
        </a:xfrm>
      </p:grpSpPr>
      <p:sp>
        <p:nvSpPr>
          <p:cNvPr id="24" name="Google Shape;24;p4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4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7" name="Shape 27"/>
        <p:cNvGrpSpPr/>
        <p:nvPr/>
      </p:nvGrpSpPr>
      <p:grpSpPr>
        <a:xfrm>
          <a:off x="0" y="0"/>
          <a:ext cx="0" cy="0"/>
          <a:chOff x="0" y="0"/>
          <a:chExt cx="0" cy="0"/>
        </a:xfrm>
      </p:grpSpPr>
      <p:sp>
        <p:nvSpPr>
          <p:cNvPr id="28" name="Google Shape;28;p49"/>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9" name="Google Shape;29;p49"/>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0" name="Google Shape;30;p4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4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4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33" name="Shape 33"/>
        <p:cNvGrpSpPr/>
        <p:nvPr/>
      </p:nvGrpSpPr>
      <p:grpSpPr>
        <a:xfrm>
          <a:off x="0" y="0"/>
          <a:ext cx="0" cy="0"/>
          <a:chOff x="0" y="0"/>
          <a:chExt cx="0" cy="0"/>
        </a:xfrm>
      </p:grpSpPr>
      <p:sp>
        <p:nvSpPr>
          <p:cNvPr id="34" name="Google Shape;34;p50"/>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5" name="Google Shape;35;p50"/>
          <p:cNvSpPr txBox="1"/>
          <p:nvPr>
            <p:ph idx="1" type="body"/>
          </p:nvPr>
        </p:nvSpPr>
        <p:spPr>
          <a:xfrm rot="5400000">
            <a:off x="2309019" y="-251619"/>
            <a:ext cx="4525962" cy="8229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6" name="Google Shape;36;p5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5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5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9" name="Shape 39"/>
        <p:cNvGrpSpPr/>
        <p:nvPr/>
      </p:nvGrpSpPr>
      <p:grpSpPr>
        <a:xfrm>
          <a:off x="0" y="0"/>
          <a:ext cx="0" cy="0"/>
          <a:chOff x="0" y="0"/>
          <a:chExt cx="0" cy="0"/>
        </a:xfrm>
      </p:grpSpPr>
      <p:sp>
        <p:nvSpPr>
          <p:cNvPr id="40" name="Google Shape;40;p5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1" name="Google Shape;41;p51"/>
          <p:cNvSpPr/>
          <p:nvPr>
            <p:ph idx="2" type="pic"/>
          </p:nvPr>
        </p:nvSpPr>
        <p:spPr>
          <a:xfrm>
            <a:off x="1792288" y="612775"/>
            <a:ext cx="5486400" cy="4114800"/>
          </a:xfrm>
          <a:prstGeom prst="rect">
            <a:avLst/>
          </a:prstGeom>
          <a:noFill/>
          <a:ln>
            <a:noFill/>
          </a:ln>
        </p:spPr>
      </p:sp>
      <p:sp>
        <p:nvSpPr>
          <p:cNvPr id="42" name="Google Shape;42;p5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43" name="Google Shape;43;p5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5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5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6" name="Shape 46"/>
        <p:cNvGrpSpPr/>
        <p:nvPr/>
      </p:nvGrpSpPr>
      <p:grpSpPr>
        <a:xfrm>
          <a:off x="0" y="0"/>
          <a:ext cx="0" cy="0"/>
          <a:chOff x="0" y="0"/>
          <a:chExt cx="0" cy="0"/>
        </a:xfrm>
      </p:grpSpPr>
      <p:sp>
        <p:nvSpPr>
          <p:cNvPr id="47" name="Google Shape;47;p52"/>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8" name="Google Shape;48;p52"/>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49" name="Google Shape;49;p52"/>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0" name="Google Shape;50;p5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5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5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53"/>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5" name="Google Shape;55;p5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5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5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8" name="Shape 58"/>
        <p:cNvGrpSpPr/>
        <p:nvPr/>
      </p:nvGrpSpPr>
      <p:grpSpPr>
        <a:xfrm>
          <a:off x="0" y="0"/>
          <a:ext cx="0" cy="0"/>
          <a:chOff x="0" y="0"/>
          <a:chExt cx="0" cy="0"/>
        </a:xfrm>
      </p:grpSpPr>
      <p:sp>
        <p:nvSpPr>
          <p:cNvPr id="59" name="Google Shape;59;p5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0" name="Google Shape;60;p54"/>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61" name="Google Shape;61;p54"/>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62" name="Google Shape;62;p54"/>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63" name="Google Shape;63;p54"/>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64" name="Google Shape;64;p5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5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5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45"/>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7" name="Google Shape;7;p45"/>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4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200" u="none" cap="none" strike="noStrike">
                <a:solidFill>
                  <a:srgbClr val="898989"/>
                </a:solidFill>
                <a:latin typeface="Calibri"/>
                <a:ea typeface="Calibri"/>
                <a:cs typeface="Calibri"/>
                <a:sym typeface="Calibri"/>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 name="Google Shape;9;p4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 name="Google Shape;10;p4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2.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4.png"/><Relationship Id="rId4" Type="http://schemas.openxmlformats.org/officeDocument/2006/relationships/hyperlink" Target="http://www.ims.gov.il/ims/Meteorologika/evaporation%20tub/daily%20data/"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2.png"/><Relationship Id="rId4" Type="http://schemas.openxmlformats.org/officeDocument/2006/relationships/image" Target="../media/image23.jpg"/><Relationship Id="rId5"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8.jpg"/><Relationship Id="rId4" Type="http://schemas.openxmlformats.org/officeDocument/2006/relationships/image" Target="../media/image2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9.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8.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7.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0.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5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5.jpg"/><Relationship Id="rId4" Type="http://schemas.openxmlformats.org/officeDocument/2006/relationships/image" Target="../media/image2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6.png"/><Relationship Id="rId4" Type="http://schemas.openxmlformats.org/officeDocument/2006/relationships/image" Target="../media/image12.png"/><Relationship Id="rId5" Type="http://schemas.openxmlformats.org/officeDocument/2006/relationships/image" Target="../media/image3.png"/><Relationship Id="rId6"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4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38.png"/><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44.png"/><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42.png"/><Relationship Id="rId4" Type="http://schemas.openxmlformats.org/officeDocument/2006/relationships/image" Target="../media/image62.png"/><Relationship Id="rId5" Type="http://schemas.openxmlformats.org/officeDocument/2006/relationships/image" Target="../media/image49.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4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46.jpg"/><Relationship Id="rId4" Type="http://schemas.openxmlformats.org/officeDocument/2006/relationships/image" Target="../media/image56.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51.jpg"/><Relationship Id="rId4" Type="http://schemas.openxmlformats.org/officeDocument/2006/relationships/image" Target="../media/image55.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5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5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40.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1.jpg"/><Relationship Id="rId7" Type="http://schemas.openxmlformats.org/officeDocument/2006/relationships/image" Target="../media/image6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53.jpg"/><Relationship Id="rId4" Type="http://schemas.openxmlformats.org/officeDocument/2006/relationships/image" Target="../media/image47.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52.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57.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60.jpg"/><Relationship Id="rId4" Type="http://schemas.openxmlformats.org/officeDocument/2006/relationships/image" Target="../media/image5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5.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ctrTitle"/>
          </p:nvPr>
        </p:nvSpPr>
        <p:spPr>
          <a:xfrm>
            <a:off x="827087" y="549275"/>
            <a:ext cx="7772400" cy="14700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השקייה</a:t>
            </a:r>
            <a:endParaRPr/>
          </a:p>
        </p:txBody>
      </p:sp>
      <p:sp>
        <p:nvSpPr>
          <p:cNvPr id="85" name="Google Shape;85;p1"/>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p>
            <a:pPr indent="0" lvl="0" marL="0" rtl="0" algn="ctr">
              <a:spcBef>
                <a:spcPts val="0"/>
              </a:spcBef>
              <a:spcAft>
                <a:spcPts val="0"/>
              </a:spcAft>
              <a:buClr>
                <a:srgbClr val="888888"/>
              </a:buClr>
              <a:buSzPts val="3200"/>
              <a:buNone/>
            </a:pPr>
            <a:r>
              <a:t/>
            </a:r>
            <a:endParaRPr>
              <a:solidFill>
                <a:srgbClr val="888888"/>
              </a:solidFill>
            </a:endParaRPr>
          </a:p>
        </p:txBody>
      </p:sp>
      <p:pic>
        <p:nvPicPr>
          <p:cNvPr descr="×ª××¦××ª ×ª××× × ×¢×××¨ ××©×§××" id="86" name="Google Shape;86;p1"/>
          <p:cNvPicPr preferRelativeResize="0"/>
          <p:nvPr/>
        </p:nvPicPr>
        <p:blipFill rotWithShape="1">
          <a:blip r:embed="rId3">
            <a:alphaModFix/>
          </a:blip>
          <a:srcRect b="0" l="0" r="0" t="0"/>
          <a:stretch/>
        </p:blipFill>
        <p:spPr>
          <a:xfrm>
            <a:off x="1116012" y="1700212"/>
            <a:ext cx="6581775" cy="4533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10"/>
          <p:cNvSpPr txBox="1"/>
          <p:nvPr>
            <p:ph type="title"/>
          </p:nvPr>
        </p:nvSpPr>
        <p:spPr>
          <a:xfrm>
            <a:off x="539750" y="0"/>
            <a:ext cx="8229600" cy="1143000"/>
          </a:xfrm>
          <a:prstGeom prst="rect">
            <a:avLst/>
          </a:prstGeom>
          <a:noFill/>
          <a:ln>
            <a:noFill/>
          </a:ln>
        </p:spPr>
        <p:txBody>
          <a:bodyPr anchorCtr="0" anchor="ctr" bIns="45700" lIns="91425" spcFirstLastPara="1" rIns="91425" wrap="square" tIns="45700">
            <a:noAutofit/>
          </a:bodyPr>
          <a:lstStyle/>
          <a:p>
            <a:pPr indent="0" lvl="0" marL="0" rtl="1" algn="ctr">
              <a:lnSpc>
                <a:spcPct val="100000"/>
              </a:lnSpc>
              <a:spcBef>
                <a:spcPts val="0"/>
              </a:spcBef>
              <a:spcAft>
                <a:spcPts val="0"/>
              </a:spcAft>
              <a:buClr>
                <a:schemeClr val="dk1"/>
              </a:buClr>
              <a:buSzPts val="4400"/>
              <a:buFont typeface="Tahoma"/>
              <a:buNone/>
            </a:pPr>
            <a:r>
              <a:rPr b="0" i="0" lang="en-US" sz="4400" u="none">
                <a:solidFill>
                  <a:schemeClr val="dk1"/>
                </a:solidFill>
                <a:latin typeface="Tahoma"/>
                <a:ea typeface="Tahoma"/>
                <a:cs typeface="Tahoma"/>
                <a:sym typeface="Tahoma"/>
              </a:rPr>
              <a:t>גורמים לקביעת מועד ורמות ההשקיה:</a:t>
            </a:r>
            <a:endParaRPr/>
          </a:p>
        </p:txBody>
      </p:sp>
      <p:sp>
        <p:nvSpPr>
          <p:cNvPr id="167" name="Google Shape;167;p10"/>
          <p:cNvSpPr txBox="1"/>
          <p:nvPr>
            <p:ph idx="1" type="body"/>
          </p:nvPr>
        </p:nvSpPr>
        <p:spPr>
          <a:xfrm>
            <a:off x="468312" y="981075"/>
            <a:ext cx="8229600" cy="5472112"/>
          </a:xfrm>
          <a:prstGeom prst="rect">
            <a:avLst/>
          </a:prstGeom>
          <a:noFill/>
          <a:ln>
            <a:noFill/>
          </a:ln>
        </p:spPr>
        <p:txBody>
          <a:bodyPr anchorCtr="0" anchor="t" bIns="45700" lIns="91425" spcFirstLastPara="1" rIns="91425" wrap="square" tIns="45700">
            <a:noAutofit/>
          </a:bodyPr>
          <a:lstStyle/>
          <a:p>
            <a:pPr indent="-342900" lvl="0" marL="342900" marR="0" rtl="1" algn="r">
              <a:lnSpc>
                <a:spcPct val="100000"/>
              </a:lnSpc>
              <a:spcBef>
                <a:spcPts val="0"/>
              </a:spcBef>
              <a:spcAft>
                <a:spcPts val="0"/>
              </a:spcAft>
              <a:buClr>
                <a:schemeClr val="dk1"/>
              </a:buClr>
              <a:buSzPts val="2000"/>
              <a:buFont typeface="Arial"/>
              <a:buChar char="•"/>
            </a:pPr>
            <a:r>
              <a:rPr b="1" i="0" lang="en-US" sz="2000" u="none">
                <a:solidFill>
                  <a:schemeClr val="dk1"/>
                </a:solidFill>
                <a:latin typeface="Calibri"/>
                <a:ea typeface="Calibri"/>
                <a:cs typeface="Calibri"/>
                <a:sym typeface="Calibri"/>
              </a:rPr>
              <a:t>עונת השנה של הגידול (האקלים)- </a:t>
            </a:r>
            <a:r>
              <a:rPr b="0" i="0" lang="en-US" sz="2000" u="none">
                <a:solidFill>
                  <a:schemeClr val="dk1"/>
                </a:solidFill>
                <a:latin typeface="Calibri"/>
                <a:ea typeface="Calibri"/>
                <a:cs typeface="Calibri"/>
                <a:sym typeface="Calibri"/>
              </a:rPr>
              <a:t>גידולי קיץ או גידולי חורף, עננות ואור, התאדות, טמפרטורה, אחוזי לחות, כמות המשקעים</a:t>
            </a:r>
            <a:endParaRPr/>
          </a:p>
          <a:p>
            <a:pPr indent="-342900" lvl="0" marL="342900" marR="0" rtl="1" algn="r">
              <a:lnSpc>
                <a:spcPct val="100000"/>
              </a:lnSpc>
              <a:spcBef>
                <a:spcPts val="400"/>
              </a:spcBef>
              <a:spcAft>
                <a:spcPts val="0"/>
              </a:spcAft>
              <a:buClr>
                <a:schemeClr val="dk1"/>
              </a:buClr>
              <a:buSzPts val="2000"/>
              <a:buFont typeface="Arial"/>
              <a:buChar char="•"/>
            </a:pPr>
            <a:r>
              <a:rPr b="1" i="0" lang="en-US" sz="2000" u="none">
                <a:solidFill>
                  <a:schemeClr val="dk1"/>
                </a:solidFill>
                <a:latin typeface="Calibri"/>
                <a:ea typeface="Calibri"/>
                <a:cs typeface="Calibri"/>
                <a:sym typeface="Calibri"/>
              </a:rPr>
              <a:t>סוג הקרקע (מצע גידול):</a:t>
            </a:r>
            <a:endParaRPr/>
          </a:p>
          <a:p>
            <a:pPr indent="-285750" lvl="1" marL="742950" marR="0" rtl="1" algn="r">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קרקע חולית – השקיה מרובה, כמות מים יחסית קטנה, מרווח  השקיה קטן. </a:t>
            </a:r>
            <a:endParaRPr/>
          </a:p>
          <a:p>
            <a:pPr indent="-285750" lvl="1" marL="742950" marR="0" rtl="1" algn="r">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קרקע חרסיתית – פחות השקיה, כמות מים יחסית גדולה, מרווח השקיה גדול.</a:t>
            </a:r>
            <a:endParaRPr/>
          </a:p>
          <a:p>
            <a:pPr indent="-342900" lvl="0" marL="342900" marR="0" rtl="1" algn="r">
              <a:lnSpc>
                <a:spcPct val="100000"/>
              </a:lnSpc>
              <a:spcBef>
                <a:spcPts val="400"/>
              </a:spcBef>
              <a:spcAft>
                <a:spcPts val="0"/>
              </a:spcAft>
              <a:buClr>
                <a:schemeClr val="dk1"/>
              </a:buClr>
              <a:buSzPts val="2000"/>
              <a:buFont typeface="Arial"/>
              <a:buChar char="•"/>
            </a:pPr>
            <a:r>
              <a:rPr b="1" i="0" lang="en-US" sz="2000" u="none">
                <a:solidFill>
                  <a:schemeClr val="dk1"/>
                </a:solidFill>
                <a:latin typeface="Calibri"/>
                <a:ea typeface="Calibri"/>
                <a:cs typeface="Calibri"/>
                <a:sym typeface="Calibri"/>
              </a:rPr>
              <a:t>שיטת ההשקיה: </a:t>
            </a:r>
            <a:endParaRPr/>
          </a:p>
          <a:p>
            <a:pPr indent="-285750" lvl="1" marL="742950" marR="0" rtl="1" algn="r">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הצפה – מרווח בין השקיות גדול, כמות המים בהשקיה עצומה.</a:t>
            </a:r>
            <a:endParaRPr/>
          </a:p>
          <a:p>
            <a:pPr indent="-285750" lvl="1" marL="742950" marR="0" rtl="1" algn="r">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המטרה \ טפטוף - השקיה תלויה בסוג הקרקע.</a:t>
            </a:r>
            <a:endParaRPr/>
          </a:p>
          <a:p>
            <a:pPr indent="-342900" lvl="0" marL="342900" marR="0" rtl="1" algn="r">
              <a:lnSpc>
                <a:spcPct val="100000"/>
              </a:lnSpc>
              <a:spcBef>
                <a:spcPts val="400"/>
              </a:spcBef>
              <a:spcAft>
                <a:spcPts val="0"/>
              </a:spcAft>
              <a:buClr>
                <a:schemeClr val="dk1"/>
              </a:buClr>
              <a:buSzPts val="2000"/>
              <a:buFont typeface="Arial"/>
              <a:buChar char="•"/>
            </a:pPr>
            <a:r>
              <a:rPr b="1" i="0" lang="en-US" sz="2000" u="none">
                <a:solidFill>
                  <a:schemeClr val="dk1"/>
                </a:solidFill>
                <a:latin typeface="Calibri"/>
                <a:ea typeface="Calibri"/>
                <a:cs typeface="Calibri"/>
                <a:sym typeface="Calibri"/>
              </a:rPr>
              <a:t>מיקום הגידול- שמש, צל, חממה</a:t>
            </a:r>
            <a:endParaRPr b="0" i="0" sz="2000" u="none">
              <a:solidFill>
                <a:schemeClr val="dk1"/>
              </a:solidFill>
              <a:latin typeface="Calibri"/>
              <a:ea typeface="Calibri"/>
              <a:cs typeface="Calibri"/>
              <a:sym typeface="Calibri"/>
            </a:endParaRPr>
          </a:p>
          <a:p>
            <a:pPr indent="-342900" lvl="0" marL="342900" marR="0" rtl="1" algn="r">
              <a:lnSpc>
                <a:spcPct val="100000"/>
              </a:lnSpc>
              <a:spcBef>
                <a:spcPts val="400"/>
              </a:spcBef>
              <a:spcAft>
                <a:spcPts val="0"/>
              </a:spcAft>
              <a:buClr>
                <a:schemeClr val="dk1"/>
              </a:buClr>
              <a:buSzPts val="2000"/>
              <a:buFont typeface="Arial"/>
              <a:buChar char="•"/>
            </a:pPr>
            <a:r>
              <a:rPr b="1" i="0" lang="en-US" sz="2000" u="none">
                <a:solidFill>
                  <a:schemeClr val="dk1"/>
                </a:solidFill>
                <a:latin typeface="Calibri"/>
                <a:ea typeface="Calibri"/>
                <a:cs typeface="Calibri"/>
                <a:sym typeface="Calibri"/>
              </a:rPr>
              <a:t>סוג המים </a:t>
            </a:r>
            <a:r>
              <a:rPr b="0" i="0" lang="en-US" sz="2000" u="none">
                <a:solidFill>
                  <a:schemeClr val="dk1"/>
                </a:solidFill>
                <a:latin typeface="Calibri"/>
                <a:ea typeface="Calibri"/>
                <a:cs typeface="Calibri"/>
                <a:sym typeface="Calibri"/>
              </a:rPr>
              <a:t>–מליחים או מתוקים</a:t>
            </a:r>
            <a:endParaRPr/>
          </a:p>
          <a:p>
            <a:pPr indent="-342900" lvl="0" marL="342900" marR="0" rtl="1" algn="r">
              <a:lnSpc>
                <a:spcPct val="100000"/>
              </a:lnSpc>
              <a:spcBef>
                <a:spcPts val="400"/>
              </a:spcBef>
              <a:spcAft>
                <a:spcPts val="0"/>
              </a:spcAft>
              <a:buClr>
                <a:schemeClr val="dk1"/>
              </a:buClr>
              <a:buSzPts val="2000"/>
              <a:buFont typeface="Arial"/>
              <a:buChar char="•"/>
            </a:pPr>
            <a:r>
              <a:rPr b="1" i="0" lang="en-US" sz="2000" u="none">
                <a:solidFill>
                  <a:schemeClr val="dk1"/>
                </a:solidFill>
                <a:latin typeface="Calibri"/>
                <a:ea typeface="Calibri"/>
                <a:cs typeface="Calibri"/>
                <a:sym typeface="Calibri"/>
              </a:rPr>
              <a:t>גיל הצמח </a:t>
            </a:r>
            <a:r>
              <a:rPr b="0" i="0" lang="en-US" sz="2000" u="none">
                <a:solidFill>
                  <a:schemeClr val="dk1"/>
                </a:solidFill>
                <a:latin typeface="Calibri"/>
                <a:ea typeface="Calibri"/>
                <a:cs typeface="Calibri"/>
                <a:sym typeface="Calibri"/>
              </a:rPr>
              <a:t>– גיל הצמח משפיע על צריכת המים: </a:t>
            </a:r>
            <a:endParaRPr/>
          </a:p>
          <a:p>
            <a:pPr indent="-285750" lvl="1" marL="742950" marR="0" rtl="1" algn="r">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בגיל צעיר ההשקיה מעטה </a:t>
            </a:r>
            <a:endParaRPr/>
          </a:p>
          <a:p>
            <a:pPr indent="-285750" lvl="1" marL="742950" marR="0" rtl="1" algn="r">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בגיל התנובה (שלב יצירת הפירות) השקיה מקסימלית.</a:t>
            </a:r>
            <a:endParaRPr/>
          </a:p>
          <a:p>
            <a:pPr indent="-285750" lvl="1" marL="742950" marR="0" rtl="1" algn="r">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הזדקנות הצמח ירידה בהשקיה.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בעיות השקיה</a:t>
            </a:r>
            <a:endParaRPr/>
          </a:p>
        </p:txBody>
      </p:sp>
      <p:sp>
        <p:nvSpPr>
          <p:cNvPr id="173" name="Google Shape;173;p11"/>
          <p:cNvSpPr txBox="1"/>
          <p:nvPr>
            <p:ph idx="1" type="body"/>
          </p:nvPr>
        </p:nvSpPr>
        <p:spPr>
          <a:xfrm>
            <a:off x="3924300" y="1268412"/>
            <a:ext cx="4762500" cy="5256212"/>
          </a:xfrm>
          <a:prstGeom prst="rect">
            <a:avLst/>
          </a:prstGeom>
          <a:noFill/>
          <a:ln>
            <a:noFill/>
          </a:ln>
        </p:spPr>
        <p:txBody>
          <a:bodyPr anchorCtr="0" anchor="t" bIns="45700" lIns="91425" spcFirstLastPara="1" rIns="91425" wrap="square" tIns="45700">
            <a:normAutofit/>
          </a:bodyPr>
          <a:lstStyle/>
          <a:p>
            <a:pPr indent="-342900" lvl="0" marL="342900" marR="0" rtl="1" algn="r">
              <a:lnSpc>
                <a:spcPct val="110000"/>
              </a:lnSpc>
              <a:spcBef>
                <a:spcPts val="0"/>
              </a:spcBef>
              <a:spcAft>
                <a:spcPts val="0"/>
              </a:spcAft>
              <a:buClr>
                <a:schemeClr val="dk1"/>
              </a:buClr>
              <a:buSzPts val="2800"/>
              <a:buFont typeface="Arial"/>
              <a:buChar char="•"/>
            </a:pPr>
            <a:r>
              <a:rPr b="0" i="0" lang="en-US" sz="2800" u="none">
                <a:solidFill>
                  <a:schemeClr val="dk1"/>
                </a:solidFill>
                <a:latin typeface="Calibri"/>
                <a:ea typeface="Calibri"/>
                <a:cs typeface="Calibri"/>
                <a:sym typeface="Calibri"/>
              </a:rPr>
              <a:t>עודפי מים</a:t>
            </a:r>
            <a:endParaRPr/>
          </a:p>
          <a:p>
            <a:pPr indent="-342900" lvl="0" marL="342900" marR="0" rtl="1" algn="r">
              <a:lnSpc>
                <a:spcPct val="110000"/>
              </a:lnSpc>
              <a:spcBef>
                <a:spcPts val="560"/>
              </a:spcBef>
              <a:spcAft>
                <a:spcPts val="0"/>
              </a:spcAft>
              <a:buClr>
                <a:schemeClr val="dk1"/>
              </a:buClr>
              <a:buSzPts val="2800"/>
              <a:buFont typeface="Arial"/>
              <a:buChar char="•"/>
            </a:pPr>
            <a:r>
              <a:rPr b="0" i="0" lang="en-US" sz="2800" u="none">
                <a:solidFill>
                  <a:schemeClr val="dk1"/>
                </a:solidFill>
                <a:latin typeface="Calibri"/>
                <a:ea typeface="Calibri"/>
                <a:cs typeface="Calibri"/>
                <a:sym typeface="Calibri"/>
              </a:rPr>
              <a:t>ניקוז לקוי</a:t>
            </a:r>
            <a:endParaRPr/>
          </a:p>
          <a:p>
            <a:pPr indent="-342900" lvl="0" marL="342900" marR="0" rtl="1" algn="r">
              <a:lnSpc>
                <a:spcPct val="110000"/>
              </a:lnSpc>
              <a:spcBef>
                <a:spcPts val="560"/>
              </a:spcBef>
              <a:spcAft>
                <a:spcPts val="0"/>
              </a:spcAft>
              <a:buClr>
                <a:schemeClr val="dk1"/>
              </a:buClr>
              <a:buSzPts val="2800"/>
              <a:buFont typeface="Arial"/>
              <a:buChar char="•"/>
            </a:pPr>
            <a:r>
              <a:rPr b="0" i="0" lang="en-US" sz="2800" u="none">
                <a:solidFill>
                  <a:schemeClr val="dk1"/>
                </a:solidFill>
                <a:latin typeface="Calibri"/>
                <a:ea typeface="Calibri"/>
                <a:cs typeface="Calibri"/>
                <a:sym typeface="Calibri"/>
              </a:rPr>
              <a:t>הצטברות מלחים- בעייתי במיוחד בהשקיה  במי קולחין ובמים מליחים.</a:t>
            </a:r>
            <a:endParaRPr/>
          </a:p>
          <a:p>
            <a:pPr indent="-342900" lvl="0" marL="342900" marR="0" rtl="1" algn="r">
              <a:lnSpc>
                <a:spcPct val="110000"/>
              </a:lnSpc>
              <a:spcBef>
                <a:spcPts val="560"/>
              </a:spcBef>
              <a:spcAft>
                <a:spcPts val="0"/>
              </a:spcAft>
              <a:buClr>
                <a:schemeClr val="dk1"/>
              </a:buClr>
              <a:buSzPts val="2800"/>
              <a:buFont typeface="Arial"/>
              <a:buChar char="•"/>
            </a:pPr>
            <a:r>
              <a:rPr b="0" i="0" lang="en-US" sz="2800" u="none">
                <a:solidFill>
                  <a:schemeClr val="dk1"/>
                </a:solidFill>
                <a:latin typeface="Calibri"/>
                <a:ea typeface="Calibri"/>
                <a:cs typeface="Calibri"/>
                <a:sym typeface="Calibri"/>
              </a:rPr>
              <a:t>איחור בהשקייה עד להגעה לנקודת כמישה</a:t>
            </a:r>
            <a:endParaRPr/>
          </a:p>
          <a:p>
            <a:pPr indent="-342900" lvl="0" marL="342900" marR="0" rtl="1" algn="r">
              <a:lnSpc>
                <a:spcPct val="110000"/>
              </a:lnSpc>
              <a:spcBef>
                <a:spcPts val="560"/>
              </a:spcBef>
              <a:spcAft>
                <a:spcPts val="0"/>
              </a:spcAft>
              <a:buClr>
                <a:schemeClr val="dk1"/>
              </a:buClr>
              <a:buSzPts val="2800"/>
              <a:buFont typeface="Arial"/>
              <a:buChar char="•"/>
            </a:pPr>
            <a:r>
              <a:rPr b="0" i="0" lang="en-US" sz="2800" u="none">
                <a:solidFill>
                  <a:schemeClr val="dk1"/>
                </a:solidFill>
                <a:latin typeface="Calibri"/>
                <a:ea typeface="Calibri"/>
                <a:cs typeface="Calibri"/>
                <a:sym typeface="Calibri"/>
              </a:rPr>
              <a:t>עלול להיווצר קרום קרקע עליון המונע חדירת אויר ומים לשורשים (יש לבצע חריש)</a:t>
            </a:r>
            <a:endParaRPr/>
          </a:p>
          <a:p>
            <a:pPr indent="-165100" lvl="0" marL="342900" marR="0" rtl="0" algn="l">
              <a:spcBef>
                <a:spcPts val="560"/>
              </a:spcBef>
              <a:spcAft>
                <a:spcPts val="0"/>
              </a:spcAft>
              <a:buClr>
                <a:schemeClr val="dk1"/>
              </a:buClr>
              <a:buSzPts val="2800"/>
              <a:buFont typeface="Arial"/>
              <a:buNone/>
            </a:pPr>
            <a:r>
              <a:t/>
            </a:r>
            <a:endParaRPr b="0" i="0" sz="2800" u="none">
              <a:solidFill>
                <a:schemeClr val="dk1"/>
              </a:solidFill>
              <a:latin typeface="Calibri"/>
              <a:ea typeface="Calibri"/>
              <a:cs typeface="Calibri"/>
              <a:sym typeface="Calibri"/>
            </a:endParaRPr>
          </a:p>
        </p:txBody>
      </p:sp>
      <p:pic>
        <p:nvPicPr>
          <p:cNvPr descr="×ª××¦××ª ×ª××× × ×¢×××¨ ××©×§××" id="174" name="Google Shape;174;p11"/>
          <p:cNvPicPr preferRelativeResize="0"/>
          <p:nvPr/>
        </p:nvPicPr>
        <p:blipFill rotWithShape="1">
          <a:blip r:embed="rId3">
            <a:alphaModFix/>
          </a:blip>
          <a:srcRect b="0" l="0" r="0" t="0"/>
          <a:stretch/>
        </p:blipFill>
        <p:spPr>
          <a:xfrm>
            <a:off x="250825" y="3500437"/>
            <a:ext cx="3667125" cy="2438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1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1" algn="ctr">
              <a:lnSpc>
                <a:spcPct val="100000"/>
              </a:lnSpc>
              <a:spcBef>
                <a:spcPts val="0"/>
              </a:spcBef>
              <a:spcAft>
                <a:spcPts val="0"/>
              </a:spcAft>
              <a:buClr>
                <a:schemeClr val="dk1"/>
              </a:buClr>
              <a:buSzPts val="4400"/>
              <a:buFont typeface="Tahoma"/>
              <a:buNone/>
            </a:pPr>
            <a:r>
              <a:rPr b="0" i="0" lang="en-US" sz="4400" u="none">
                <a:solidFill>
                  <a:schemeClr val="dk1"/>
                </a:solidFill>
                <a:latin typeface="Tahoma"/>
                <a:ea typeface="Tahoma"/>
                <a:cs typeface="Tahoma"/>
                <a:sym typeface="Tahoma"/>
              </a:rPr>
              <a:t>בדיקת הקרקע- שיטה ידנית</a:t>
            </a:r>
            <a:endParaRPr/>
          </a:p>
        </p:txBody>
      </p:sp>
      <p:sp>
        <p:nvSpPr>
          <p:cNvPr id="180" name="Google Shape;180;p12"/>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p>
            <a:pPr indent="-342900" lvl="0" marL="342900" marR="0" rtl="1" algn="r">
              <a:lnSpc>
                <a:spcPct val="100000"/>
              </a:lnSpc>
              <a:spcBef>
                <a:spcPts val="0"/>
              </a:spcBef>
              <a:spcAft>
                <a:spcPts val="0"/>
              </a:spcAft>
              <a:buClr>
                <a:schemeClr val="dk1"/>
              </a:buClr>
              <a:buSzPts val="2400"/>
              <a:buFont typeface="Arial"/>
              <a:buChar char="•"/>
            </a:pPr>
            <a:r>
              <a:rPr b="0" i="0" lang="en-US" sz="2400" u="none">
                <a:solidFill>
                  <a:schemeClr val="dk1"/>
                </a:solidFill>
                <a:latin typeface="Tahoma"/>
                <a:ea typeface="Tahoma"/>
                <a:cs typeface="Tahoma"/>
                <a:sym typeface="Tahoma"/>
              </a:rPr>
              <a:t>חקלאי מיומן מכניס את ידו לקרקע במספר מקומות, בעומק הרצוי לו  וחופן את הקרקע באגרוף. </a:t>
            </a:r>
            <a:endParaRPr/>
          </a:p>
          <a:p>
            <a:pPr indent="-285750" lvl="1" marL="742950" marR="0" rtl="1" algn="r">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Tahoma"/>
                <a:ea typeface="Tahoma"/>
                <a:cs typeface="Tahoma"/>
                <a:sym typeface="Tahoma"/>
              </a:rPr>
              <a:t>במידה והקרקע נשארת בצורת החופן – סימן היא רטובה מספיק, כמעט במצב של קיבול שדה </a:t>
            </a:r>
            <a:endParaRPr/>
          </a:p>
          <a:p>
            <a:pPr indent="-285750" lvl="1" marL="742950" marR="0" rtl="1" algn="r">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Tahoma"/>
                <a:ea typeface="Tahoma"/>
                <a:cs typeface="Tahoma"/>
                <a:sym typeface="Tahoma"/>
              </a:rPr>
              <a:t>במידה וקרקע מתפוררת – סימן שהיא יבשה מדי.</a:t>
            </a:r>
            <a:endParaRPr/>
          </a:p>
        </p:txBody>
      </p:sp>
      <p:pic>
        <p:nvPicPr>
          <p:cNvPr id="181" name="Google Shape;181;p12"/>
          <p:cNvPicPr preferRelativeResize="0"/>
          <p:nvPr/>
        </p:nvPicPr>
        <p:blipFill rotWithShape="1">
          <a:blip r:embed="rId3">
            <a:alphaModFix/>
          </a:blip>
          <a:srcRect b="0" l="0" r="0" t="0"/>
          <a:stretch/>
        </p:blipFill>
        <p:spPr>
          <a:xfrm>
            <a:off x="684212" y="3213100"/>
            <a:ext cx="1985962" cy="3003550"/>
          </a:xfrm>
          <a:prstGeom prst="rect">
            <a:avLst/>
          </a:prstGeom>
          <a:noFill/>
          <a:ln>
            <a:noFill/>
          </a:ln>
        </p:spPr>
      </p:pic>
      <p:pic>
        <p:nvPicPr>
          <p:cNvPr id="182" name="Google Shape;182;p12"/>
          <p:cNvPicPr preferRelativeResize="0"/>
          <p:nvPr/>
        </p:nvPicPr>
        <p:blipFill rotWithShape="1">
          <a:blip r:embed="rId4">
            <a:alphaModFix/>
          </a:blip>
          <a:srcRect b="0" l="0" r="0" t="0"/>
          <a:stretch/>
        </p:blipFill>
        <p:spPr>
          <a:xfrm>
            <a:off x="4716462" y="3860800"/>
            <a:ext cx="2286000" cy="2286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3"/>
          <p:cNvSpPr txBox="1"/>
          <p:nvPr>
            <p:ph idx="1" type="body"/>
          </p:nvPr>
        </p:nvSpPr>
        <p:spPr>
          <a:xfrm>
            <a:off x="3635375" y="1600200"/>
            <a:ext cx="5051425" cy="4525962"/>
          </a:xfrm>
          <a:prstGeom prst="rect">
            <a:avLst/>
          </a:prstGeom>
          <a:noFill/>
          <a:ln>
            <a:noFill/>
          </a:ln>
        </p:spPr>
        <p:txBody>
          <a:bodyPr anchorCtr="0" anchor="t" bIns="45700" lIns="91425" spcFirstLastPara="1" rIns="91425" wrap="square" tIns="45700">
            <a:normAutofit/>
          </a:bodyPr>
          <a:lstStyle/>
          <a:p>
            <a:pPr indent="-342900" lvl="0" marL="342900" marR="0" rtl="1" algn="r">
              <a:lnSpc>
                <a:spcPct val="110000"/>
              </a:lnSpc>
              <a:spcBef>
                <a:spcPts val="0"/>
              </a:spcBef>
              <a:spcAft>
                <a:spcPts val="0"/>
              </a:spcAft>
              <a:buClr>
                <a:schemeClr val="dk1"/>
              </a:buClr>
              <a:buSzPts val="2700"/>
              <a:buFont typeface="Arial"/>
              <a:buChar char="•"/>
            </a:pPr>
            <a:r>
              <a:rPr b="0" i="0" lang="en-US" sz="2700" u="none">
                <a:solidFill>
                  <a:schemeClr val="dk1"/>
                </a:solidFill>
                <a:latin typeface="Calibri"/>
                <a:ea typeface="Calibri"/>
                <a:cs typeface="Calibri"/>
                <a:sym typeface="Calibri"/>
              </a:rPr>
              <a:t>לוקחים דגימת קרקע מחלקת שדה מוגדרת ומעומקים שונים.</a:t>
            </a:r>
            <a:endParaRPr/>
          </a:p>
          <a:p>
            <a:pPr indent="-342900" lvl="0" marL="342900" marR="0" rtl="1" algn="r">
              <a:lnSpc>
                <a:spcPct val="110000"/>
              </a:lnSpc>
              <a:spcBef>
                <a:spcPts val="540"/>
              </a:spcBef>
              <a:spcAft>
                <a:spcPts val="0"/>
              </a:spcAft>
              <a:buClr>
                <a:schemeClr val="dk1"/>
              </a:buClr>
              <a:buSzPts val="2700"/>
              <a:buFont typeface="Arial"/>
              <a:buChar char="•"/>
            </a:pPr>
            <a:r>
              <a:rPr b="0" i="0" lang="en-US" sz="2700" u="none">
                <a:solidFill>
                  <a:schemeClr val="dk1"/>
                </a:solidFill>
                <a:latin typeface="Calibri"/>
                <a:ea typeface="Calibri"/>
                <a:cs typeface="Calibri"/>
                <a:sym typeface="Calibri"/>
              </a:rPr>
              <a:t>מעבירים בשקית ניילון למעבדה.</a:t>
            </a:r>
            <a:endParaRPr/>
          </a:p>
          <a:p>
            <a:pPr indent="-342900" lvl="0" marL="342900" marR="0" rtl="1" algn="r">
              <a:lnSpc>
                <a:spcPct val="110000"/>
              </a:lnSpc>
              <a:spcBef>
                <a:spcPts val="540"/>
              </a:spcBef>
              <a:spcAft>
                <a:spcPts val="0"/>
              </a:spcAft>
              <a:buClr>
                <a:schemeClr val="dk1"/>
              </a:buClr>
              <a:buSzPts val="2700"/>
              <a:buFont typeface="Arial"/>
              <a:buChar char="•"/>
            </a:pPr>
            <a:r>
              <a:rPr b="0" i="0" lang="en-US" sz="2700" u="none">
                <a:solidFill>
                  <a:schemeClr val="dk1"/>
                </a:solidFill>
                <a:latin typeface="Calibri"/>
                <a:ea typeface="Calibri"/>
                <a:cs typeface="Calibri"/>
                <a:sym typeface="Calibri"/>
              </a:rPr>
              <a:t>הדגימה נשקלת ומוכנסת לתנור לייבוש</a:t>
            </a:r>
            <a:endParaRPr/>
          </a:p>
          <a:p>
            <a:pPr indent="-342900" lvl="0" marL="342900" marR="0" rtl="1" algn="r">
              <a:lnSpc>
                <a:spcPct val="110000"/>
              </a:lnSpc>
              <a:spcBef>
                <a:spcPts val="540"/>
              </a:spcBef>
              <a:spcAft>
                <a:spcPts val="0"/>
              </a:spcAft>
              <a:buClr>
                <a:schemeClr val="dk1"/>
              </a:buClr>
              <a:buSzPts val="2700"/>
              <a:buFont typeface="Arial"/>
              <a:buChar char="•"/>
            </a:pPr>
            <a:r>
              <a:rPr b="0" i="0" lang="en-US" sz="2700" u="none">
                <a:solidFill>
                  <a:schemeClr val="dk1"/>
                </a:solidFill>
                <a:latin typeface="Calibri"/>
                <a:ea typeface="Calibri"/>
                <a:cs typeface="Calibri"/>
                <a:sym typeface="Calibri"/>
              </a:rPr>
              <a:t>הדגימה המיובשת נשקלת </a:t>
            </a:r>
            <a:endParaRPr/>
          </a:p>
          <a:p>
            <a:pPr indent="-342900" lvl="0" marL="342900" marR="0" rtl="1" algn="r">
              <a:lnSpc>
                <a:spcPct val="110000"/>
              </a:lnSpc>
              <a:spcBef>
                <a:spcPts val="540"/>
              </a:spcBef>
              <a:spcAft>
                <a:spcPts val="0"/>
              </a:spcAft>
              <a:buClr>
                <a:schemeClr val="dk1"/>
              </a:buClr>
              <a:buSzPts val="2700"/>
              <a:buFont typeface="Arial"/>
              <a:buChar char="•"/>
            </a:pPr>
            <a:r>
              <a:rPr b="0" i="0" lang="en-US" sz="2700" u="none">
                <a:solidFill>
                  <a:schemeClr val="dk1"/>
                </a:solidFill>
                <a:latin typeface="Calibri"/>
                <a:ea typeface="Calibri"/>
                <a:cs typeface="Calibri"/>
                <a:sym typeface="Calibri"/>
              </a:rPr>
              <a:t>על סמך ההפרשים בין המידות ניתן להגדיר את כמות המים בקרקע – בהתאם לסוגי הקרקע.</a:t>
            </a:r>
            <a:endParaRPr b="0" i="0" sz="2700" u="none">
              <a:solidFill>
                <a:schemeClr val="dk1"/>
              </a:solidFill>
              <a:latin typeface="Calibri"/>
              <a:ea typeface="Calibri"/>
              <a:cs typeface="Calibri"/>
              <a:sym typeface="Calibri"/>
            </a:endParaRPr>
          </a:p>
          <a:p>
            <a:pPr indent="-171450" lvl="0" marL="342900" marR="0" rtl="0" algn="l">
              <a:spcBef>
                <a:spcPts val="540"/>
              </a:spcBef>
              <a:spcAft>
                <a:spcPts val="0"/>
              </a:spcAft>
              <a:buClr>
                <a:schemeClr val="dk1"/>
              </a:buClr>
              <a:buSzPts val="2700"/>
              <a:buFont typeface="Arial"/>
              <a:buNone/>
            </a:pPr>
            <a:r>
              <a:t/>
            </a:r>
            <a:endParaRPr b="0" i="0" sz="2700" u="none">
              <a:solidFill>
                <a:schemeClr val="dk1"/>
              </a:solidFill>
              <a:latin typeface="Calibri"/>
              <a:ea typeface="Calibri"/>
              <a:cs typeface="Calibri"/>
              <a:sym typeface="Calibri"/>
            </a:endParaRPr>
          </a:p>
        </p:txBody>
      </p:sp>
      <p:sp>
        <p:nvSpPr>
          <p:cNvPr id="188" name="Google Shape;188;p13"/>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1" algn="ctr">
              <a:lnSpc>
                <a:spcPct val="100000"/>
              </a:lnSpc>
              <a:spcBef>
                <a:spcPts val="0"/>
              </a:spcBef>
              <a:spcAft>
                <a:spcPts val="0"/>
              </a:spcAft>
              <a:buClr>
                <a:schemeClr val="dk1"/>
              </a:buClr>
              <a:buSzPts val="4400"/>
              <a:buFont typeface="Tahoma"/>
              <a:buNone/>
            </a:pPr>
            <a:r>
              <a:rPr b="0" i="0" lang="en-US" sz="4400" u="none">
                <a:solidFill>
                  <a:schemeClr val="dk1"/>
                </a:solidFill>
                <a:latin typeface="Tahoma"/>
                <a:ea typeface="Tahoma"/>
                <a:cs typeface="Tahoma"/>
                <a:sym typeface="Tahoma"/>
              </a:rPr>
              <a:t>בדיקת הקרקע- דגימת קרקע</a:t>
            </a:r>
            <a:endParaRPr/>
          </a:p>
        </p:txBody>
      </p:sp>
      <p:pic>
        <p:nvPicPr>
          <p:cNvPr id="189" name="Google Shape;189;p13"/>
          <p:cNvPicPr preferRelativeResize="0"/>
          <p:nvPr/>
        </p:nvPicPr>
        <p:blipFill rotWithShape="1">
          <a:blip r:embed="rId3">
            <a:alphaModFix/>
          </a:blip>
          <a:srcRect b="0" l="0" r="0" t="0"/>
          <a:stretch/>
        </p:blipFill>
        <p:spPr>
          <a:xfrm>
            <a:off x="539750" y="1484312"/>
            <a:ext cx="2447925" cy="326548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4"/>
          <p:cNvSpPr txBox="1"/>
          <p:nvPr>
            <p:ph idx="1" type="body"/>
          </p:nvPr>
        </p:nvSpPr>
        <p:spPr>
          <a:xfrm>
            <a:off x="3132137" y="1600200"/>
            <a:ext cx="5554662" cy="4525962"/>
          </a:xfrm>
          <a:prstGeom prst="rect">
            <a:avLst/>
          </a:prstGeom>
          <a:noFill/>
          <a:ln>
            <a:noFill/>
          </a:ln>
        </p:spPr>
        <p:txBody>
          <a:bodyPr anchorCtr="0" anchor="t" bIns="45700" lIns="91425" spcFirstLastPara="1" rIns="91425" wrap="square" tIns="45700">
            <a:noAutofit/>
          </a:bodyPr>
          <a:lstStyle/>
          <a:p>
            <a:pPr indent="-342900" lvl="0" marL="342900" marR="0" rtl="1" algn="r">
              <a:lnSpc>
                <a:spcPct val="110000"/>
              </a:lnSpc>
              <a:spcBef>
                <a:spcPts val="0"/>
              </a:spcBef>
              <a:spcAft>
                <a:spcPts val="0"/>
              </a:spcAft>
              <a:buClr>
                <a:schemeClr val="dk1"/>
              </a:buClr>
              <a:buSzPts val="3200"/>
              <a:buFont typeface="Arial"/>
              <a:buChar char="•"/>
            </a:pPr>
            <a:r>
              <a:rPr b="0" i="0" lang="en-US" sz="3200" u="none">
                <a:solidFill>
                  <a:schemeClr val="dk1"/>
                </a:solidFill>
                <a:latin typeface="Calibri"/>
                <a:ea typeface="Calibri"/>
                <a:cs typeface="Calibri"/>
                <a:sym typeface="Calibri"/>
              </a:rPr>
              <a:t>מבוסס על תחושת הרטיבות, שהיא מדד סובייקטיבי.</a:t>
            </a:r>
            <a:endParaRPr b="0" i="0" sz="3200" u="none">
              <a:solidFill>
                <a:schemeClr val="dk1"/>
              </a:solidFill>
              <a:latin typeface="Calibri"/>
              <a:ea typeface="Calibri"/>
              <a:cs typeface="Calibri"/>
              <a:sym typeface="Calibri"/>
            </a:endParaRPr>
          </a:p>
          <a:p>
            <a:pPr indent="-342900" lvl="0" marL="342900" marR="0" rtl="1" algn="r">
              <a:lnSpc>
                <a:spcPct val="110000"/>
              </a:lnSpc>
              <a:spcBef>
                <a:spcPts val="640"/>
              </a:spcBef>
              <a:spcAft>
                <a:spcPts val="0"/>
              </a:spcAft>
              <a:buClr>
                <a:schemeClr val="dk1"/>
              </a:buClr>
              <a:buSzPts val="3200"/>
              <a:buFont typeface="Arial"/>
              <a:buChar char="•"/>
            </a:pPr>
            <a:r>
              <a:rPr b="0" i="0" lang="en-US" sz="3200" u="none">
                <a:solidFill>
                  <a:schemeClr val="dk1"/>
                </a:solidFill>
                <a:latin typeface="Calibri"/>
                <a:ea typeface="Calibri"/>
                <a:cs typeface="Calibri"/>
                <a:sym typeface="Calibri"/>
              </a:rPr>
              <a:t>שימוש במקדח קרקע באופן שוטף ניתן לחוש את השינויים החלים ברטיבות הקרקע בשדה ברמה גבוהה של אמינות, ומכאן חשיבותו של אמצעי זה.</a:t>
            </a:r>
            <a:endParaRPr b="0" i="0" sz="3200" u="none">
              <a:solidFill>
                <a:schemeClr val="dk1"/>
              </a:solidFill>
              <a:latin typeface="Calibri"/>
              <a:ea typeface="Calibri"/>
              <a:cs typeface="Calibri"/>
              <a:sym typeface="Calibri"/>
            </a:endParaRPr>
          </a:p>
          <a:p>
            <a:pPr indent="-139700" lvl="0" marL="342900" marR="0" rtl="0" algn="l">
              <a:spcBef>
                <a:spcPts val="640"/>
              </a:spcBef>
              <a:spcAft>
                <a:spcPts val="0"/>
              </a:spcAft>
              <a:buClr>
                <a:schemeClr val="dk1"/>
              </a:buClr>
              <a:buSzPts val="3200"/>
              <a:buFont typeface="Arial"/>
              <a:buNone/>
            </a:pPr>
            <a:r>
              <a:t/>
            </a:r>
            <a:endParaRPr b="0" i="0" sz="3200" u="none">
              <a:solidFill>
                <a:schemeClr val="dk1"/>
              </a:solidFill>
              <a:latin typeface="Calibri"/>
              <a:ea typeface="Calibri"/>
              <a:cs typeface="Calibri"/>
              <a:sym typeface="Calibri"/>
            </a:endParaRPr>
          </a:p>
        </p:txBody>
      </p:sp>
      <p:sp>
        <p:nvSpPr>
          <p:cNvPr id="195" name="Google Shape;195;p14"/>
          <p:cNvSpPr txBox="1"/>
          <p:nvPr>
            <p:ph type="title"/>
          </p:nvPr>
        </p:nvSpPr>
        <p:spPr>
          <a:xfrm>
            <a:off x="250825" y="274637"/>
            <a:ext cx="8435975" cy="1143000"/>
          </a:xfrm>
          <a:prstGeom prst="rect">
            <a:avLst/>
          </a:prstGeom>
          <a:noFill/>
          <a:ln>
            <a:noFill/>
          </a:ln>
        </p:spPr>
        <p:txBody>
          <a:bodyPr anchorCtr="0" anchor="ctr" bIns="45700" lIns="91425" spcFirstLastPara="1" rIns="91425" wrap="square" tIns="45700">
            <a:normAutofit/>
          </a:bodyPr>
          <a:lstStyle/>
          <a:p>
            <a:pPr indent="0" lvl="0" marL="0" rtl="1" algn="ctr">
              <a:lnSpc>
                <a:spcPct val="100000"/>
              </a:lnSpc>
              <a:spcBef>
                <a:spcPts val="0"/>
              </a:spcBef>
              <a:spcAft>
                <a:spcPts val="0"/>
              </a:spcAft>
              <a:buClr>
                <a:schemeClr val="dk1"/>
              </a:buClr>
              <a:buSzPts val="4000"/>
              <a:buFont typeface="Tahoma"/>
              <a:buNone/>
            </a:pPr>
            <a:r>
              <a:rPr b="0" i="0" lang="en-US" sz="4000" u="none">
                <a:solidFill>
                  <a:schemeClr val="dk1"/>
                </a:solidFill>
                <a:latin typeface="Tahoma"/>
                <a:ea typeface="Tahoma"/>
                <a:cs typeface="Tahoma"/>
                <a:sym typeface="Tahoma"/>
              </a:rPr>
              <a:t>בדיקת הקרקע-בעזרת מקדח קרקע</a:t>
            </a:r>
            <a:endParaRPr/>
          </a:p>
        </p:txBody>
      </p:sp>
      <p:pic>
        <p:nvPicPr>
          <p:cNvPr descr="×ª××¦××ª ×ª××× × ×¢×××¨ ××§×× ×§×¨×§×¢" id="196" name="Google Shape;196;p14"/>
          <p:cNvPicPr preferRelativeResize="0"/>
          <p:nvPr/>
        </p:nvPicPr>
        <p:blipFill rotWithShape="1">
          <a:blip r:embed="rId3">
            <a:alphaModFix/>
          </a:blip>
          <a:srcRect b="0" l="0" r="0" t="0"/>
          <a:stretch/>
        </p:blipFill>
        <p:spPr>
          <a:xfrm>
            <a:off x="539750" y="1125537"/>
            <a:ext cx="2571750"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15"/>
          <p:cNvSpPr txBox="1"/>
          <p:nvPr>
            <p:ph type="title"/>
          </p:nvPr>
        </p:nvSpPr>
        <p:spPr>
          <a:xfrm>
            <a:off x="468312" y="11588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שיטת בדיקת התאדות מגיגית</a:t>
            </a:r>
            <a:endParaRPr/>
          </a:p>
        </p:txBody>
      </p:sp>
      <p:pic>
        <p:nvPicPr>
          <p:cNvPr descr="pan_evap" id="202" name="Google Shape;202;p15"/>
          <p:cNvPicPr preferRelativeResize="0"/>
          <p:nvPr/>
        </p:nvPicPr>
        <p:blipFill rotWithShape="1">
          <a:blip r:embed="rId3">
            <a:alphaModFix/>
          </a:blip>
          <a:srcRect b="0" l="0" r="0" t="0"/>
          <a:stretch/>
        </p:blipFill>
        <p:spPr>
          <a:xfrm>
            <a:off x="0" y="1268412"/>
            <a:ext cx="3203575" cy="1973262"/>
          </a:xfrm>
          <a:prstGeom prst="rect">
            <a:avLst/>
          </a:prstGeom>
          <a:noFill/>
          <a:ln>
            <a:noFill/>
          </a:ln>
        </p:spPr>
      </p:pic>
      <p:sp>
        <p:nvSpPr>
          <p:cNvPr id="203" name="Google Shape;203;p15"/>
          <p:cNvSpPr txBox="1"/>
          <p:nvPr>
            <p:ph idx="1" type="body"/>
          </p:nvPr>
        </p:nvSpPr>
        <p:spPr>
          <a:xfrm>
            <a:off x="3132137" y="1125537"/>
            <a:ext cx="5699125" cy="5472112"/>
          </a:xfrm>
          <a:prstGeom prst="rect">
            <a:avLst/>
          </a:prstGeom>
          <a:noFill/>
          <a:ln>
            <a:noFill/>
          </a:ln>
        </p:spPr>
        <p:txBody>
          <a:bodyPr anchorCtr="0" anchor="t" bIns="45700" lIns="91425" spcFirstLastPara="1" rIns="91425" wrap="square" tIns="45700">
            <a:noAutofit/>
          </a:bodyPr>
          <a:lstStyle/>
          <a:p>
            <a:pPr indent="-342900" lvl="0" marL="342900" marR="0" rtl="1" algn="r">
              <a:lnSpc>
                <a:spcPct val="120000"/>
              </a:lnSpc>
              <a:spcBef>
                <a:spcPts val="0"/>
              </a:spcBef>
              <a:spcAft>
                <a:spcPts val="0"/>
              </a:spcAft>
              <a:buClr>
                <a:schemeClr val="dk1"/>
              </a:buClr>
              <a:buSzPts val="2000"/>
              <a:buFont typeface="Arial"/>
              <a:buChar char="•"/>
            </a:pPr>
            <a:r>
              <a:rPr b="0" i="0" lang="en-US" sz="2000" u="none">
                <a:solidFill>
                  <a:schemeClr val="dk1"/>
                </a:solidFill>
                <a:latin typeface="Calibri"/>
                <a:ea typeface="Calibri"/>
                <a:cs typeface="Calibri"/>
                <a:sym typeface="Calibri"/>
              </a:rPr>
              <a:t>הנחת גיגית באזור השדה במקום חשוף לשמש וללא </a:t>
            </a:r>
            <a:endParaRPr b="0" i="0" sz="2000" u="none">
              <a:solidFill>
                <a:schemeClr val="dk1"/>
              </a:solidFill>
              <a:latin typeface="Calibri"/>
              <a:ea typeface="Calibri"/>
              <a:cs typeface="Calibri"/>
              <a:sym typeface="Calibri"/>
            </a:endParaRPr>
          </a:p>
          <a:p>
            <a:pPr indent="-342900" lvl="0" marL="342900" marR="0" rtl="1" algn="r">
              <a:lnSpc>
                <a:spcPct val="120000"/>
              </a:lnSpc>
              <a:spcBef>
                <a:spcPts val="400"/>
              </a:spcBef>
              <a:spcAft>
                <a:spcPts val="0"/>
              </a:spcAft>
              <a:buClr>
                <a:schemeClr val="dk1"/>
              </a:buClr>
              <a:buSzPts val="2000"/>
              <a:buFont typeface="Arial"/>
              <a:buChar char="•"/>
            </a:pPr>
            <a:r>
              <a:rPr b="0" i="0" lang="en-US" sz="2000" u="none">
                <a:solidFill>
                  <a:schemeClr val="dk1"/>
                </a:solidFill>
                <a:latin typeface="Calibri"/>
                <a:ea typeface="Calibri"/>
                <a:cs typeface="Calibri"/>
                <a:sym typeface="Calibri"/>
              </a:rPr>
              <a:t>צמחיה. </a:t>
            </a:r>
            <a:endParaRPr/>
          </a:p>
          <a:p>
            <a:pPr indent="-342900" lvl="0" marL="342900" marR="0" rtl="1" algn="r">
              <a:lnSpc>
                <a:spcPct val="120000"/>
              </a:lnSpc>
              <a:spcBef>
                <a:spcPts val="400"/>
              </a:spcBef>
              <a:spcAft>
                <a:spcPts val="0"/>
              </a:spcAft>
              <a:buClr>
                <a:schemeClr val="dk1"/>
              </a:buClr>
              <a:buSzPts val="2000"/>
              <a:buFont typeface="Arial"/>
              <a:buChar char="•"/>
            </a:pPr>
            <a:r>
              <a:rPr b="0" i="0" lang="en-US" sz="2000" u="none">
                <a:solidFill>
                  <a:schemeClr val="dk1"/>
                </a:solidFill>
                <a:latin typeface="Calibri"/>
                <a:ea typeface="Calibri"/>
                <a:cs typeface="Calibri"/>
                <a:sym typeface="Calibri"/>
              </a:rPr>
              <a:t>בידוד הגיגית מהקרקע בעזרת משטח קרשים </a:t>
            </a:r>
            <a:endParaRPr/>
          </a:p>
          <a:p>
            <a:pPr indent="-342900" lvl="0" marL="342900" marR="0" rtl="1" algn="r">
              <a:lnSpc>
                <a:spcPct val="120000"/>
              </a:lnSpc>
              <a:spcBef>
                <a:spcPts val="400"/>
              </a:spcBef>
              <a:spcAft>
                <a:spcPts val="0"/>
              </a:spcAft>
              <a:buClr>
                <a:schemeClr val="dk1"/>
              </a:buClr>
              <a:buSzPts val="2000"/>
              <a:buFont typeface="Arial"/>
              <a:buChar char="•"/>
            </a:pPr>
            <a:r>
              <a:rPr b="0" i="0" lang="en-US" sz="2000" u="none">
                <a:solidFill>
                  <a:schemeClr val="dk1"/>
                </a:solidFill>
                <a:latin typeface="Calibri"/>
                <a:ea typeface="Calibri"/>
                <a:cs typeface="Calibri"/>
                <a:sym typeface="Calibri"/>
              </a:rPr>
              <a:t>מילוי הגיגית במים וכיסויה ברשת.</a:t>
            </a:r>
            <a:endParaRPr/>
          </a:p>
          <a:p>
            <a:pPr indent="-342900" lvl="0" marL="342900" marR="0" rtl="1" algn="r">
              <a:lnSpc>
                <a:spcPct val="120000"/>
              </a:lnSpc>
              <a:spcBef>
                <a:spcPts val="400"/>
              </a:spcBef>
              <a:spcAft>
                <a:spcPts val="0"/>
              </a:spcAft>
              <a:buClr>
                <a:schemeClr val="dk1"/>
              </a:buClr>
              <a:buSzPts val="2000"/>
              <a:buFont typeface="Arial"/>
              <a:buChar char="•"/>
            </a:pPr>
            <a:r>
              <a:rPr b="0" i="0" lang="en-US" sz="2000" u="none">
                <a:solidFill>
                  <a:schemeClr val="dk1"/>
                </a:solidFill>
                <a:latin typeface="Calibri"/>
                <a:ea typeface="Calibri"/>
                <a:cs typeface="Calibri"/>
                <a:sym typeface="Calibri"/>
              </a:rPr>
              <a:t>מדי יום מודדים את גובה פני המים בגיגית.</a:t>
            </a:r>
            <a:endParaRPr/>
          </a:p>
          <a:p>
            <a:pPr indent="-342900" lvl="0" marL="342900" marR="0" rtl="1" algn="r">
              <a:lnSpc>
                <a:spcPct val="120000"/>
              </a:lnSpc>
              <a:spcBef>
                <a:spcPts val="400"/>
              </a:spcBef>
              <a:spcAft>
                <a:spcPts val="0"/>
              </a:spcAft>
              <a:buClr>
                <a:schemeClr val="dk1"/>
              </a:buClr>
              <a:buSzPts val="2000"/>
              <a:buFont typeface="Arial"/>
              <a:buChar char="•"/>
            </a:pPr>
            <a:r>
              <a:rPr b="0" i="0" lang="en-US" sz="2000" u="none">
                <a:solidFill>
                  <a:schemeClr val="dk1"/>
                </a:solidFill>
                <a:latin typeface="Calibri"/>
                <a:ea typeface="Calibri"/>
                <a:cs typeface="Calibri"/>
                <a:sym typeface="Calibri"/>
              </a:rPr>
              <a:t>מדידת הפרש גובה המים בין 2 ימים עוקבים תיתן את ההתאדות מהגיגית. דבר  המאפשר להעריך את כמות המים שנוצלה על ידי הצמחים ממועד השקיה למועד השקיה, ולהחזיר את כמות המים שנוצלה.</a:t>
            </a:r>
            <a:endParaRPr b="0" i="0" sz="2000" u="none">
              <a:solidFill>
                <a:schemeClr val="dk1"/>
              </a:solidFill>
              <a:latin typeface="Calibri"/>
              <a:ea typeface="Calibri"/>
              <a:cs typeface="Calibri"/>
              <a:sym typeface="Calibri"/>
            </a:endParaRPr>
          </a:p>
          <a:p>
            <a:pPr indent="-342900" lvl="0" marL="342900" marR="0" rtl="1" algn="r">
              <a:lnSpc>
                <a:spcPct val="120000"/>
              </a:lnSpc>
              <a:spcBef>
                <a:spcPts val="400"/>
              </a:spcBef>
              <a:spcAft>
                <a:spcPts val="0"/>
              </a:spcAft>
              <a:buClr>
                <a:schemeClr val="dk1"/>
              </a:buClr>
              <a:buSzPts val="2000"/>
              <a:buFont typeface="Arial"/>
              <a:buChar char="•"/>
            </a:pPr>
            <a:r>
              <a:rPr b="0" i="0" lang="en-US" sz="2000" u="none">
                <a:solidFill>
                  <a:schemeClr val="dk1"/>
                </a:solidFill>
                <a:latin typeface="Calibri"/>
                <a:ea typeface="Calibri"/>
                <a:cs typeface="Calibri"/>
                <a:sym typeface="Calibri"/>
              </a:rPr>
              <a:t>התאדות מגיגית שונה מהתאדות אמיתית של צמח משום שהיא מבוססת על התאדות ישירה לכן התאיידות המחושבת המגיגית מתוקנת בעזרת מקדם גידול  שהוא ספציפי לגידול, גיל הצמח, מצב הצמח ומקום הגידול. </a:t>
            </a:r>
            <a:endParaRPr/>
          </a:p>
        </p:txBody>
      </p:sp>
      <p:pic>
        <p:nvPicPr>
          <p:cNvPr id="204" name="Google Shape;204;p15"/>
          <p:cNvPicPr preferRelativeResize="0"/>
          <p:nvPr/>
        </p:nvPicPr>
        <p:blipFill rotWithShape="1">
          <a:blip r:embed="rId4">
            <a:alphaModFix/>
          </a:blip>
          <a:srcRect b="0" l="0" r="0" t="0"/>
          <a:stretch/>
        </p:blipFill>
        <p:spPr>
          <a:xfrm>
            <a:off x="179387" y="3284537"/>
            <a:ext cx="2878137" cy="342741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16"/>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שיטת בדיקת התאדות מגיגית</a:t>
            </a:r>
            <a:endParaRPr/>
          </a:p>
        </p:txBody>
      </p:sp>
      <p:pic>
        <p:nvPicPr>
          <p:cNvPr id="210" name="Google Shape;210;p16"/>
          <p:cNvPicPr preferRelativeResize="0"/>
          <p:nvPr/>
        </p:nvPicPr>
        <p:blipFill rotWithShape="1">
          <a:blip r:embed="rId3">
            <a:alphaModFix/>
          </a:blip>
          <a:srcRect b="23670" l="0" r="0" t="22996"/>
          <a:stretch/>
        </p:blipFill>
        <p:spPr>
          <a:xfrm>
            <a:off x="900112" y="4581525"/>
            <a:ext cx="3105150" cy="1655762"/>
          </a:xfrm>
          <a:prstGeom prst="rect">
            <a:avLst/>
          </a:prstGeom>
          <a:noFill/>
          <a:ln>
            <a:noFill/>
          </a:ln>
        </p:spPr>
      </p:pic>
      <p:grpSp>
        <p:nvGrpSpPr>
          <p:cNvPr id="211" name="Google Shape;211;p16"/>
          <p:cNvGrpSpPr/>
          <p:nvPr/>
        </p:nvGrpSpPr>
        <p:grpSpPr>
          <a:xfrm>
            <a:off x="755650" y="1341437"/>
            <a:ext cx="7773987" cy="2373312"/>
            <a:chOff x="476" y="845"/>
            <a:chExt cx="4897" cy="1495"/>
          </a:xfrm>
        </p:grpSpPr>
        <p:sp>
          <p:nvSpPr>
            <p:cNvPr id="212" name="Google Shape;212;p16"/>
            <p:cNvSpPr txBox="1"/>
            <p:nvPr/>
          </p:nvSpPr>
          <p:spPr>
            <a:xfrm>
              <a:off x="4448" y="845"/>
              <a:ext cx="925" cy="299"/>
            </a:xfrm>
            <a:prstGeom prst="rect">
              <a:avLst/>
            </a:prstGeom>
            <a:solidFill>
              <a:srgbClr val="00FF00"/>
            </a:solidFill>
            <a:ln>
              <a:noFill/>
            </a:ln>
          </p:spPr>
          <p:txBody>
            <a:bodyPr anchorCtr="0" anchor="t" bIns="0" lIns="68575" spcFirstLastPara="1" rIns="68575" wrap="square" tIns="0">
              <a:noAutofit/>
            </a:bodyPr>
            <a:lstStyle/>
            <a:p>
              <a:pPr indent="0" lvl="0" marL="0" marR="0" rtl="1" algn="ctr">
                <a:lnSpc>
                  <a:spcPct val="150000"/>
                </a:lnSpc>
                <a:spcBef>
                  <a:spcPts val="0"/>
                </a:spcBef>
                <a:spcAft>
                  <a:spcPts val="0"/>
                </a:spcAft>
                <a:buClr>
                  <a:schemeClr val="dk1"/>
                </a:buClr>
                <a:buSzPts val="2000"/>
                <a:buFont typeface="Times New Roman"/>
                <a:buNone/>
              </a:pPr>
              <a:r>
                <a:rPr b="0" i="0" lang="en-US" sz="2000" u="none">
                  <a:solidFill>
                    <a:schemeClr val="dk1"/>
                  </a:solidFill>
                  <a:latin typeface="Times New Roman"/>
                  <a:ea typeface="Times New Roman"/>
                  <a:cs typeface="Times New Roman"/>
                  <a:sym typeface="Times New Roman"/>
                </a:rPr>
                <a:t>חודש</a:t>
              </a:r>
              <a:endParaRPr/>
            </a:p>
          </p:txBody>
        </p:sp>
        <p:sp>
          <p:nvSpPr>
            <p:cNvPr id="213" name="Google Shape;213;p16"/>
            <p:cNvSpPr txBox="1"/>
            <p:nvPr/>
          </p:nvSpPr>
          <p:spPr>
            <a:xfrm>
              <a:off x="2822" y="845"/>
              <a:ext cx="1626" cy="299"/>
            </a:xfrm>
            <a:prstGeom prst="rect">
              <a:avLst/>
            </a:prstGeom>
            <a:solidFill>
              <a:srgbClr val="00FF00"/>
            </a:solidFill>
            <a:ln>
              <a:noFill/>
            </a:ln>
          </p:spPr>
          <p:txBody>
            <a:bodyPr anchorCtr="0" anchor="t" bIns="0" lIns="68575" spcFirstLastPara="1" rIns="68575" wrap="square" tIns="0">
              <a:noAutofit/>
            </a:bodyPr>
            <a:lstStyle/>
            <a:p>
              <a:pPr indent="0" lvl="0" marL="0" marR="0" rtl="1" algn="ctr">
                <a:lnSpc>
                  <a:spcPct val="150000"/>
                </a:lnSpc>
                <a:spcBef>
                  <a:spcPts val="0"/>
                </a:spcBef>
                <a:spcAft>
                  <a:spcPts val="0"/>
                </a:spcAft>
                <a:buClr>
                  <a:schemeClr val="dk1"/>
                </a:buClr>
                <a:buSzPts val="2000"/>
                <a:buFont typeface="Times New Roman"/>
                <a:buNone/>
              </a:pPr>
              <a:r>
                <a:rPr b="0" i="0" lang="en-US" sz="2000" u="none">
                  <a:solidFill>
                    <a:schemeClr val="dk1"/>
                  </a:solidFill>
                  <a:latin typeface="Times New Roman"/>
                  <a:ea typeface="Times New Roman"/>
                  <a:cs typeface="Times New Roman"/>
                  <a:sym typeface="Times New Roman"/>
                </a:rPr>
                <a:t>התאדות יומית במ"מ</a:t>
              </a:r>
              <a:endParaRPr/>
            </a:p>
          </p:txBody>
        </p:sp>
        <p:sp>
          <p:nvSpPr>
            <p:cNvPr id="214" name="Google Shape;214;p16"/>
            <p:cNvSpPr txBox="1"/>
            <p:nvPr/>
          </p:nvSpPr>
          <p:spPr>
            <a:xfrm>
              <a:off x="1649" y="845"/>
              <a:ext cx="1173" cy="299"/>
            </a:xfrm>
            <a:prstGeom prst="rect">
              <a:avLst/>
            </a:prstGeom>
            <a:solidFill>
              <a:srgbClr val="00FF00"/>
            </a:solidFill>
            <a:ln>
              <a:noFill/>
            </a:ln>
          </p:spPr>
          <p:txBody>
            <a:bodyPr anchorCtr="0" anchor="t" bIns="0" lIns="68575" spcFirstLastPara="1" rIns="68575" wrap="square" tIns="0">
              <a:noAutofit/>
            </a:bodyPr>
            <a:lstStyle/>
            <a:p>
              <a:pPr indent="0" lvl="0" marL="0" marR="0" rtl="1" algn="ctr">
                <a:lnSpc>
                  <a:spcPct val="150000"/>
                </a:lnSpc>
                <a:spcBef>
                  <a:spcPts val="0"/>
                </a:spcBef>
                <a:spcAft>
                  <a:spcPts val="0"/>
                </a:spcAft>
                <a:buClr>
                  <a:schemeClr val="dk1"/>
                </a:buClr>
                <a:buSzPts val="2000"/>
                <a:buFont typeface="Times New Roman"/>
                <a:buNone/>
              </a:pPr>
              <a:r>
                <a:rPr b="0" i="0" lang="en-US" sz="2000" u="none">
                  <a:solidFill>
                    <a:schemeClr val="dk1"/>
                  </a:solidFill>
                  <a:latin typeface="Times New Roman"/>
                  <a:ea typeface="Times New Roman"/>
                  <a:cs typeface="Times New Roman"/>
                  <a:sym typeface="Times New Roman"/>
                </a:rPr>
                <a:t>מקדם משתנה </a:t>
              </a:r>
              <a:r>
                <a:rPr b="0" i="0" lang="en-US" sz="2000" u="none">
                  <a:solidFill>
                    <a:schemeClr val="dk1"/>
                  </a:solidFill>
                  <a:latin typeface="Arial"/>
                  <a:ea typeface="Arial"/>
                  <a:cs typeface="Arial"/>
                  <a:sym typeface="Arial"/>
                </a:rPr>
                <a:t>F</a:t>
              </a:r>
              <a:endParaRPr/>
            </a:p>
          </p:txBody>
        </p:sp>
        <p:sp>
          <p:nvSpPr>
            <p:cNvPr id="215" name="Google Shape;215;p16"/>
            <p:cNvSpPr txBox="1"/>
            <p:nvPr/>
          </p:nvSpPr>
          <p:spPr>
            <a:xfrm>
              <a:off x="476" y="845"/>
              <a:ext cx="1173" cy="299"/>
            </a:xfrm>
            <a:prstGeom prst="rect">
              <a:avLst/>
            </a:prstGeom>
            <a:solidFill>
              <a:srgbClr val="00FF00"/>
            </a:solidFill>
            <a:ln>
              <a:noFill/>
            </a:ln>
          </p:spPr>
          <p:txBody>
            <a:bodyPr anchorCtr="0" anchor="t" bIns="0" lIns="68575" spcFirstLastPara="1" rIns="68575" wrap="square" tIns="0">
              <a:noAutofit/>
            </a:bodyPr>
            <a:lstStyle/>
            <a:p>
              <a:pPr indent="0" lvl="0" marL="0" marR="0" rtl="1" algn="ctr">
                <a:lnSpc>
                  <a:spcPct val="150000"/>
                </a:lnSpc>
                <a:spcBef>
                  <a:spcPts val="0"/>
                </a:spcBef>
                <a:spcAft>
                  <a:spcPts val="0"/>
                </a:spcAft>
                <a:buClr>
                  <a:schemeClr val="dk1"/>
                </a:buClr>
                <a:buSzPts val="2000"/>
                <a:buFont typeface="Times New Roman"/>
                <a:buNone/>
              </a:pPr>
              <a:r>
                <a:rPr b="0" i="0" lang="en-US" sz="2000" u="none">
                  <a:solidFill>
                    <a:schemeClr val="dk1"/>
                  </a:solidFill>
                  <a:latin typeface="Times New Roman"/>
                  <a:ea typeface="Times New Roman"/>
                  <a:cs typeface="Times New Roman"/>
                  <a:sym typeface="Times New Roman"/>
                </a:rPr>
                <a:t>החזר מ"מ ליום</a:t>
              </a:r>
              <a:endParaRPr/>
            </a:p>
          </p:txBody>
        </p:sp>
        <p:sp>
          <p:nvSpPr>
            <p:cNvPr id="216" name="Google Shape;216;p16"/>
            <p:cNvSpPr txBox="1"/>
            <p:nvPr/>
          </p:nvSpPr>
          <p:spPr>
            <a:xfrm>
              <a:off x="4448" y="1144"/>
              <a:ext cx="925" cy="299"/>
            </a:xfrm>
            <a:prstGeom prst="rect">
              <a:avLst/>
            </a:prstGeom>
            <a:noFill/>
            <a:ln>
              <a:noFill/>
            </a:ln>
          </p:spPr>
          <p:txBody>
            <a:bodyPr anchorCtr="0" anchor="t" bIns="0" lIns="68575" spcFirstLastPara="1" rIns="68575" wrap="square" tIns="0">
              <a:noAutofit/>
            </a:bodyPr>
            <a:lstStyle/>
            <a:p>
              <a:pPr indent="0" lvl="0" marL="0" marR="0" rtl="1" algn="ctr">
                <a:lnSpc>
                  <a:spcPct val="150000"/>
                </a:lnSpc>
                <a:spcBef>
                  <a:spcPts val="0"/>
                </a:spcBef>
                <a:spcAft>
                  <a:spcPts val="0"/>
                </a:spcAft>
                <a:buClr>
                  <a:schemeClr val="dk1"/>
                </a:buClr>
                <a:buSzPts val="2000"/>
                <a:buFont typeface="Times New Roman"/>
                <a:buNone/>
              </a:pPr>
              <a:r>
                <a:rPr b="0" i="0" lang="en-US" sz="2000" u="none">
                  <a:solidFill>
                    <a:schemeClr val="dk1"/>
                  </a:solidFill>
                  <a:latin typeface="Times New Roman"/>
                  <a:ea typeface="Times New Roman"/>
                  <a:cs typeface="Times New Roman"/>
                  <a:sym typeface="Times New Roman"/>
                </a:rPr>
                <a:t>אפריל</a:t>
              </a:r>
              <a:endParaRPr/>
            </a:p>
          </p:txBody>
        </p:sp>
        <p:sp>
          <p:nvSpPr>
            <p:cNvPr id="217" name="Google Shape;217;p16"/>
            <p:cNvSpPr txBox="1"/>
            <p:nvPr/>
          </p:nvSpPr>
          <p:spPr>
            <a:xfrm>
              <a:off x="2822" y="1144"/>
              <a:ext cx="1626" cy="299"/>
            </a:xfrm>
            <a:prstGeom prst="rect">
              <a:avLst/>
            </a:prstGeom>
            <a:noFill/>
            <a:ln>
              <a:noFill/>
            </a:ln>
          </p:spPr>
          <p:txBody>
            <a:bodyPr anchorCtr="0" anchor="t" bIns="0" lIns="68575" spcFirstLastPara="1" rIns="68575" wrap="square" tIns="0">
              <a:noAutofit/>
            </a:bodyPr>
            <a:lstStyle/>
            <a:p>
              <a:pPr indent="0" lvl="0" marL="0" marR="0" rtl="1" algn="ctr">
                <a:lnSpc>
                  <a:spcPct val="150000"/>
                </a:lnSpc>
                <a:spcBef>
                  <a:spcPts val="0"/>
                </a:spcBef>
                <a:spcAft>
                  <a:spcPts val="0"/>
                </a:spcAft>
                <a:buClr>
                  <a:schemeClr val="dk1"/>
                </a:buClr>
                <a:buSzPts val="2000"/>
                <a:buFont typeface="Times New Roman"/>
                <a:buNone/>
              </a:pPr>
              <a:r>
                <a:rPr b="0" i="0" lang="en-US" sz="2000" u="none">
                  <a:solidFill>
                    <a:schemeClr val="dk1"/>
                  </a:solidFill>
                  <a:latin typeface="Times New Roman"/>
                  <a:ea typeface="Times New Roman"/>
                  <a:cs typeface="Times New Roman"/>
                  <a:sym typeface="Times New Roman"/>
                </a:rPr>
                <a:t>4.5-6.9</a:t>
              </a:r>
              <a:endParaRPr/>
            </a:p>
          </p:txBody>
        </p:sp>
        <p:sp>
          <p:nvSpPr>
            <p:cNvPr id="218" name="Google Shape;218;p16"/>
            <p:cNvSpPr txBox="1"/>
            <p:nvPr/>
          </p:nvSpPr>
          <p:spPr>
            <a:xfrm>
              <a:off x="1649" y="1144"/>
              <a:ext cx="1173" cy="299"/>
            </a:xfrm>
            <a:prstGeom prst="rect">
              <a:avLst/>
            </a:prstGeom>
            <a:noFill/>
            <a:ln>
              <a:noFill/>
            </a:ln>
          </p:spPr>
          <p:txBody>
            <a:bodyPr anchorCtr="0" anchor="t" bIns="0" lIns="68575" spcFirstLastPara="1" rIns="68575" wrap="square" tIns="0">
              <a:noAutofit/>
            </a:bodyPr>
            <a:lstStyle/>
            <a:p>
              <a:pPr indent="0" lvl="0" marL="0" marR="0" rtl="1" algn="ctr">
                <a:lnSpc>
                  <a:spcPct val="150000"/>
                </a:lnSpc>
                <a:spcBef>
                  <a:spcPts val="0"/>
                </a:spcBef>
                <a:spcAft>
                  <a:spcPts val="0"/>
                </a:spcAft>
                <a:buClr>
                  <a:schemeClr val="dk1"/>
                </a:buClr>
                <a:buSzPts val="2000"/>
                <a:buFont typeface="Times New Roman"/>
                <a:buNone/>
              </a:pPr>
              <a:r>
                <a:rPr b="0" i="0" lang="en-US" sz="2000" u="none">
                  <a:solidFill>
                    <a:schemeClr val="dk1"/>
                  </a:solidFill>
                  <a:latin typeface="Times New Roman"/>
                  <a:ea typeface="Times New Roman"/>
                  <a:cs typeface="Times New Roman"/>
                  <a:sym typeface="Times New Roman"/>
                </a:rPr>
                <a:t>0.7-0.4</a:t>
              </a:r>
              <a:endParaRPr/>
            </a:p>
          </p:txBody>
        </p:sp>
        <p:sp>
          <p:nvSpPr>
            <p:cNvPr id="219" name="Google Shape;219;p16"/>
            <p:cNvSpPr txBox="1"/>
            <p:nvPr/>
          </p:nvSpPr>
          <p:spPr>
            <a:xfrm>
              <a:off x="476" y="1144"/>
              <a:ext cx="1173" cy="299"/>
            </a:xfrm>
            <a:prstGeom prst="rect">
              <a:avLst/>
            </a:prstGeom>
            <a:noFill/>
            <a:ln>
              <a:noFill/>
            </a:ln>
          </p:spPr>
          <p:txBody>
            <a:bodyPr anchorCtr="0" anchor="t" bIns="0" lIns="68575" spcFirstLastPara="1" rIns="68575" wrap="square" tIns="0">
              <a:noAutofit/>
            </a:bodyPr>
            <a:lstStyle/>
            <a:p>
              <a:pPr indent="0" lvl="0" marL="0" marR="0" rtl="1" algn="ctr">
                <a:lnSpc>
                  <a:spcPct val="150000"/>
                </a:lnSpc>
                <a:spcBef>
                  <a:spcPts val="0"/>
                </a:spcBef>
                <a:spcAft>
                  <a:spcPts val="0"/>
                </a:spcAft>
                <a:buClr>
                  <a:schemeClr val="dk1"/>
                </a:buClr>
                <a:buSzPts val="2000"/>
                <a:buFont typeface="Times New Roman"/>
                <a:buNone/>
              </a:pPr>
              <a:r>
                <a:rPr b="0" i="0" lang="en-US" sz="2000" u="none">
                  <a:solidFill>
                    <a:schemeClr val="dk1"/>
                  </a:solidFill>
                  <a:latin typeface="Times New Roman"/>
                  <a:ea typeface="Times New Roman"/>
                  <a:cs typeface="Times New Roman"/>
                  <a:sym typeface="Times New Roman"/>
                </a:rPr>
                <a:t>0.9-2.8</a:t>
              </a:r>
              <a:endParaRPr/>
            </a:p>
          </p:txBody>
        </p:sp>
        <p:sp>
          <p:nvSpPr>
            <p:cNvPr id="220" name="Google Shape;220;p16"/>
            <p:cNvSpPr txBox="1"/>
            <p:nvPr/>
          </p:nvSpPr>
          <p:spPr>
            <a:xfrm>
              <a:off x="4448" y="1443"/>
              <a:ext cx="925" cy="299"/>
            </a:xfrm>
            <a:prstGeom prst="rect">
              <a:avLst/>
            </a:prstGeom>
            <a:noFill/>
            <a:ln>
              <a:noFill/>
            </a:ln>
          </p:spPr>
          <p:txBody>
            <a:bodyPr anchorCtr="0" anchor="t" bIns="0" lIns="68575" spcFirstLastPara="1" rIns="68575" wrap="square" tIns="0">
              <a:noAutofit/>
            </a:bodyPr>
            <a:lstStyle/>
            <a:p>
              <a:pPr indent="0" lvl="0" marL="0" marR="0" rtl="1" algn="ctr">
                <a:lnSpc>
                  <a:spcPct val="150000"/>
                </a:lnSpc>
                <a:spcBef>
                  <a:spcPts val="0"/>
                </a:spcBef>
                <a:spcAft>
                  <a:spcPts val="0"/>
                </a:spcAft>
                <a:buClr>
                  <a:schemeClr val="dk1"/>
                </a:buClr>
                <a:buSzPts val="2000"/>
                <a:buFont typeface="Times New Roman"/>
                <a:buNone/>
              </a:pPr>
              <a:r>
                <a:rPr b="0" i="0" lang="en-US" sz="2000" u="none">
                  <a:solidFill>
                    <a:schemeClr val="dk1"/>
                  </a:solidFill>
                  <a:latin typeface="Times New Roman"/>
                  <a:ea typeface="Times New Roman"/>
                  <a:cs typeface="Times New Roman"/>
                  <a:sym typeface="Times New Roman"/>
                </a:rPr>
                <a:t>יוני</a:t>
              </a:r>
              <a:endParaRPr/>
            </a:p>
          </p:txBody>
        </p:sp>
        <p:sp>
          <p:nvSpPr>
            <p:cNvPr id="221" name="Google Shape;221;p16"/>
            <p:cNvSpPr txBox="1"/>
            <p:nvPr/>
          </p:nvSpPr>
          <p:spPr>
            <a:xfrm>
              <a:off x="2822" y="1443"/>
              <a:ext cx="1626" cy="299"/>
            </a:xfrm>
            <a:prstGeom prst="rect">
              <a:avLst/>
            </a:prstGeom>
            <a:noFill/>
            <a:ln>
              <a:noFill/>
            </a:ln>
          </p:spPr>
          <p:txBody>
            <a:bodyPr anchorCtr="0" anchor="t" bIns="0" lIns="68575" spcFirstLastPara="1" rIns="68575" wrap="square" tIns="0">
              <a:noAutofit/>
            </a:bodyPr>
            <a:lstStyle/>
            <a:p>
              <a:pPr indent="0" lvl="0" marL="0" marR="0" rtl="1" algn="ctr">
                <a:lnSpc>
                  <a:spcPct val="150000"/>
                </a:lnSpc>
                <a:spcBef>
                  <a:spcPts val="0"/>
                </a:spcBef>
                <a:spcAft>
                  <a:spcPts val="0"/>
                </a:spcAft>
                <a:buClr>
                  <a:schemeClr val="dk1"/>
                </a:buClr>
                <a:buSzPts val="2000"/>
                <a:buFont typeface="Times New Roman"/>
                <a:buNone/>
              </a:pPr>
              <a:r>
                <a:rPr b="0" i="0" lang="en-US" sz="2000" u="none">
                  <a:solidFill>
                    <a:schemeClr val="dk1"/>
                  </a:solidFill>
                  <a:latin typeface="Times New Roman"/>
                  <a:ea typeface="Times New Roman"/>
                  <a:cs typeface="Times New Roman"/>
                  <a:sym typeface="Times New Roman"/>
                </a:rPr>
                <a:t>7.2</a:t>
              </a:r>
              <a:endParaRPr/>
            </a:p>
          </p:txBody>
        </p:sp>
        <p:sp>
          <p:nvSpPr>
            <p:cNvPr id="222" name="Google Shape;222;p16"/>
            <p:cNvSpPr txBox="1"/>
            <p:nvPr/>
          </p:nvSpPr>
          <p:spPr>
            <a:xfrm>
              <a:off x="1649" y="1443"/>
              <a:ext cx="1173" cy="299"/>
            </a:xfrm>
            <a:prstGeom prst="rect">
              <a:avLst/>
            </a:prstGeom>
            <a:noFill/>
            <a:ln>
              <a:noFill/>
            </a:ln>
          </p:spPr>
          <p:txBody>
            <a:bodyPr anchorCtr="0" anchor="t" bIns="0" lIns="68575" spcFirstLastPara="1" rIns="68575" wrap="square" tIns="0">
              <a:noAutofit/>
            </a:bodyPr>
            <a:lstStyle/>
            <a:p>
              <a:pPr indent="0" lvl="0" marL="0" marR="0" rtl="1" algn="ctr">
                <a:lnSpc>
                  <a:spcPct val="150000"/>
                </a:lnSpc>
                <a:spcBef>
                  <a:spcPts val="0"/>
                </a:spcBef>
                <a:spcAft>
                  <a:spcPts val="0"/>
                </a:spcAft>
                <a:buClr>
                  <a:schemeClr val="dk1"/>
                </a:buClr>
                <a:buSzPts val="2000"/>
                <a:buFont typeface="Times New Roman"/>
                <a:buNone/>
              </a:pPr>
              <a:r>
                <a:rPr b="0" i="0" lang="en-US" sz="2000" u="none">
                  <a:solidFill>
                    <a:schemeClr val="dk1"/>
                  </a:solidFill>
                  <a:latin typeface="Times New Roman"/>
                  <a:ea typeface="Times New Roman"/>
                  <a:cs typeface="Times New Roman"/>
                  <a:sym typeface="Times New Roman"/>
                </a:rPr>
                <a:t>0.6</a:t>
              </a:r>
              <a:endParaRPr/>
            </a:p>
          </p:txBody>
        </p:sp>
        <p:sp>
          <p:nvSpPr>
            <p:cNvPr id="223" name="Google Shape;223;p16"/>
            <p:cNvSpPr txBox="1"/>
            <p:nvPr/>
          </p:nvSpPr>
          <p:spPr>
            <a:xfrm>
              <a:off x="476" y="1443"/>
              <a:ext cx="1173" cy="299"/>
            </a:xfrm>
            <a:prstGeom prst="rect">
              <a:avLst/>
            </a:prstGeom>
            <a:noFill/>
            <a:ln>
              <a:noFill/>
            </a:ln>
          </p:spPr>
          <p:txBody>
            <a:bodyPr anchorCtr="0" anchor="t" bIns="0" lIns="68575" spcFirstLastPara="1" rIns="68575" wrap="square" tIns="0">
              <a:noAutofit/>
            </a:bodyPr>
            <a:lstStyle/>
            <a:p>
              <a:pPr indent="0" lvl="0" marL="0" marR="0" rtl="1" algn="ctr">
                <a:lnSpc>
                  <a:spcPct val="150000"/>
                </a:lnSpc>
                <a:spcBef>
                  <a:spcPts val="0"/>
                </a:spcBef>
                <a:spcAft>
                  <a:spcPts val="0"/>
                </a:spcAft>
                <a:buClr>
                  <a:schemeClr val="dk1"/>
                </a:buClr>
                <a:buSzPts val="2000"/>
                <a:buFont typeface="Times New Roman"/>
                <a:buNone/>
              </a:pPr>
              <a:r>
                <a:rPr b="0" i="0" lang="en-US" sz="2000" u="none">
                  <a:solidFill>
                    <a:schemeClr val="dk1"/>
                  </a:solidFill>
                  <a:latin typeface="Times New Roman"/>
                  <a:ea typeface="Times New Roman"/>
                  <a:cs typeface="Times New Roman"/>
                  <a:sym typeface="Times New Roman"/>
                </a:rPr>
                <a:t>4.3</a:t>
              </a:r>
              <a:endParaRPr/>
            </a:p>
          </p:txBody>
        </p:sp>
        <p:sp>
          <p:nvSpPr>
            <p:cNvPr id="224" name="Google Shape;224;p16"/>
            <p:cNvSpPr txBox="1"/>
            <p:nvPr/>
          </p:nvSpPr>
          <p:spPr>
            <a:xfrm>
              <a:off x="4448" y="1742"/>
              <a:ext cx="925" cy="299"/>
            </a:xfrm>
            <a:prstGeom prst="rect">
              <a:avLst/>
            </a:prstGeom>
            <a:noFill/>
            <a:ln>
              <a:noFill/>
            </a:ln>
          </p:spPr>
          <p:txBody>
            <a:bodyPr anchorCtr="0" anchor="t" bIns="0" lIns="68575" spcFirstLastPara="1" rIns="68575" wrap="square" tIns="0">
              <a:noAutofit/>
            </a:bodyPr>
            <a:lstStyle/>
            <a:p>
              <a:pPr indent="0" lvl="0" marL="0" marR="0" rtl="1" algn="ctr">
                <a:lnSpc>
                  <a:spcPct val="150000"/>
                </a:lnSpc>
                <a:spcBef>
                  <a:spcPts val="0"/>
                </a:spcBef>
                <a:spcAft>
                  <a:spcPts val="0"/>
                </a:spcAft>
                <a:buClr>
                  <a:schemeClr val="dk1"/>
                </a:buClr>
                <a:buSzPts val="2000"/>
                <a:buFont typeface="Times New Roman"/>
                <a:buNone/>
              </a:pPr>
              <a:r>
                <a:rPr b="0" i="0" lang="en-US" sz="2000" u="none">
                  <a:solidFill>
                    <a:schemeClr val="dk1"/>
                  </a:solidFill>
                  <a:latin typeface="Times New Roman"/>
                  <a:ea typeface="Times New Roman"/>
                  <a:cs typeface="Times New Roman"/>
                  <a:sym typeface="Times New Roman"/>
                </a:rPr>
                <a:t>יולי-אוגוסט</a:t>
              </a:r>
              <a:endParaRPr/>
            </a:p>
          </p:txBody>
        </p:sp>
        <p:sp>
          <p:nvSpPr>
            <p:cNvPr id="225" name="Google Shape;225;p16"/>
            <p:cNvSpPr txBox="1"/>
            <p:nvPr/>
          </p:nvSpPr>
          <p:spPr>
            <a:xfrm>
              <a:off x="2822" y="1742"/>
              <a:ext cx="1626" cy="299"/>
            </a:xfrm>
            <a:prstGeom prst="rect">
              <a:avLst/>
            </a:prstGeom>
            <a:noFill/>
            <a:ln>
              <a:noFill/>
            </a:ln>
          </p:spPr>
          <p:txBody>
            <a:bodyPr anchorCtr="0" anchor="t" bIns="0" lIns="68575" spcFirstLastPara="1" rIns="68575" wrap="square" tIns="0">
              <a:noAutofit/>
            </a:bodyPr>
            <a:lstStyle/>
            <a:p>
              <a:pPr indent="0" lvl="0" marL="0" marR="0" rtl="1" algn="ctr">
                <a:lnSpc>
                  <a:spcPct val="150000"/>
                </a:lnSpc>
                <a:spcBef>
                  <a:spcPts val="0"/>
                </a:spcBef>
                <a:spcAft>
                  <a:spcPts val="0"/>
                </a:spcAft>
                <a:buClr>
                  <a:schemeClr val="dk1"/>
                </a:buClr>
                <a:buSzPts val="2000"/>
                <a:buFont typeface="Times New Roman"/>
                <a:buNone/>
              </a:pPr>
              <a:r>
                <a:rPr b="0" i="0" lang="en-US" sz="2000" u="none">
                  <a:solidFill>
                    <a:schemeClr val="dk1"/>
                  </a:solidFill>
                  <a:latin typeface="Times New Roman"/>
                  <a:ea typeface="Times New Roman"/>
                  <a:cs typeface="Times New Roman"/>
                  <a:sym typeface="Times New Roman"/>
                </a:rPr>
                <a:t>6.7-7.2</a:t>
              </a:r>
              <a:endParaRPr/>
            </a:p>
          </p:txBody>
        </p:sp>
        <p:sp>
          <p:nvSpPr>
            <p:cNvPr id="226" name="Google Shape;226;p16"/>
            <p:cNvSpPr txBox="1"/>
            <p:nvPr/>
          </p:nvSpPr>
          <p:spPr>
            <a:xfrm>
              <a:off x="1649" y="1742"/>
              <a:ext cx="1173" cy="299"/>
            </a:xfrm>
            <a:prstGeom prst="rect">
              <a:avLst/>
            </a:prstGeom>
            <a:noFill/>
            <a:ln>
              <a:noFill/>
            </a:ln>
          </p:spPr>
          <p:txBody>
            <a:bodyPr anchorCtr="0" anchor="t" bIns="0" lIns="68575" spcFirstLastPara="1" rIns="68575" wrap="square" tIns="0">
              <a:noAutofit/>
            </a:bodyPr>
            <a:lstStyle/>
            <a:p>
              <a:pPr indent="0" lvl="0" marL="0" marR="0" rtl="1" algn="ctr">
                <a:lnSpc>
                  <a:spcPct val="150000"/>
                </a:lnSpc>
                <a:spcBef>
                  <a:spcPts val="0"/>
                </a:spcBef>
                <a:spcAft>
                  <a:spcPts val="0"/>
                </a:spcAft>
                <a:buClr>
                  <a:schemeClr val="dk1"/>
                </a:buClr>
                <a:buSzPts val="2000"/>
                <a:buFont typeface="Times New Roman"/>
                <a:buNone/>
              </a:pPr>
              <a:r>
                <a:rPr b="0" i="0" lang="en-US" sz="2000" u="none">
                  <a:solidFill>
                    <a:schemeClr val="dk1"/>
                  </a:solidFill>
                  <a:latin typeface="Times New Roman"/>
                  <a:ea typeface="Times New Roman"/>
                  <a:cs typeface="Times New Roman"/>
                  <a:sym typeface="Times New Roman"/>
                </a:rPr>
                <a:t>0.75</a:t>
              </a:r>
              <a:endParaRPr/>
            </a:p>
          </p:txBody>
        </p:sp>
        <p:sp>
          <p:nvSpPr>
            <p:cNvPr id="227" name="Google Shape;227;p16"/>
            <p:cNvSpPr txBox="1"/>
            <p:nvPr/>
          </p:nvSpPr>
          <p:spPr>
            <a:xfrm>
              <a:off x="476" y="1742"/>
              <a:ext cx="1173" cy="299"/>
            </a:xfrm>
            <a:prstGeom prst="rect">
              <a:avLst/>
            </a:prstGeom>
            <a:noFill/>
            <a:ln>
              <a:noFill/>
            </a:ln>
          </p:spPr>
          <p:txBody>
            <a:bodyPr anchorCtr="0" anchor="t" bIns="0" lIns="68575" spcFirstLastPara="1" rIns="68575" wrap="square" tIns="0">
              <a:noAutofit/>
            </a:bodyPr>
            <a:lstStyle/>
            <a:p>
              <a:pPr indent="0" lvl="0" marL="0" marR="0" rtl="1" algn="ctr">
                <a:lnSpc>
                  <a:spcPct val="150000"/>
                </a:lnSpc>
                <a:spcBef>
                  <a:spcPts val="0"/>
                </a:spcBef>
                <a:spcAft>
                  <a:spcPts val="0"/>
                </a:spcAft>
                <a:buClr>
                  <a:schemeClr val="dk1"/>
                </a:buClr>
                <a:buSzPts val="2000"/>
                <a:buFont typeface="Times New Roman"/>
                <a:buNone/>
              </a:pPr>
              <a:r>
                <a:rPr b="0" i="0" lang="en-US" sz="2000" u="none">
                  <a:solidFill>
                    <a:schemeClr val="dk1"/>
                  </a:solidFill>
                  <a:latin typeface="Times New Roman"/>
                  <a:ea typeface="Times New Roman"/>
                  <a:cs typeface="Times New Roman"/>
                  <a:sym typeface="Times New Roman"/>
                </a:rPr>
                <a:t>5.0-5.4</a:t>
              </a:r>
              <a:endParaRPr/>
            </a:p>
          </p:txBody>
        </p:sp>
        <p:sp>
          <p:nvSpPr>
            <p:cNvPr id="228" name="Google Shape;228;p16"/>
            <p:cNvSpPr txBox="1"/>
            <p:nvPr/>
          </p:nvSpPr>
          <p:spPr>
            <a:xfrm>
              <a:off x="4448" y="2041"/>
              <a:ext cx="925" cy="299"/>
            </a:xfrm>
            <a:prstGeom prst="rect">
              <a:avLst/>
            </a:prstGeom>
            <a:noFill/>
            <a:ln>
              <a:noFill/>
            </a:ln>
          </p:spPr>
          <p:txBody>
            <a:bodyPr anchorCtr="0" anchor="t" bIns="0" lIns="68575" spcFirstLastPara="1" rIns="68575" wrap="square" tIns="0">
              <a:noAutofit/>
            </a:bodyPr>
            <a:lstStyle/>
            <a:p>
              <a:pPr indent="0" lvl="0" marL="0" marR="0" rtl="1" algn="ctr">
                <a:lnSpc>
                  <a:spcPct val="150000"/>
                </a:lnSpc>
                <a:spcBef>
                  <a:spcPts val="0"/>
                </a:spcBef>
                <a:spcAft>
                  <a:spcPts val="0"/>
                </a:spcAft>
                <a:buClr>
                  <a:schemeClr val="dk1"/>
                </a:buClr>
                <a:buSzPts val="2000"/>
                <a:buFont typeface="Times New Roman"/>
                <a:buNone/>
              </a:pPr>
              <a:r>
                <a:rPr b="0" i="0" lang="en-US" sz="2000" u="none">
                  <a:solidFill>
                    <a:schemeClr val="dk1"/>
                  </a:solidFill>
                  <a:latin typeface="Times New Roman"/>
                  <a:ea typeface="Times New Roman"/>
                  <a:cs typeface="Times New Roman"/>
                  <a:sym typeface="Times New Roman"/>
                </a:rPr>
                <a:t>ספטמבר</a:t>
              </a:r>
              <a:endParaRPr/>
            </a:p>
          </p:txBody>
        </p:sp>
        <p:sp>
          <p:nvSpPr>
            <p:cNvPr id="229" name="Google Shape;229;p16"/>
            <p:cNvSpPr txBox="1"/>
            <p:nvPr/>
          </p:nvSpPr>
          <p:spPr>
            <a:xfrm>
              <a:off x="2822" y="2041"/>
              <a:ext cx="1626" cy="299"/>
            </a:xfrm>
            <a:prstGeom prst="rect">
              <a:avLst/>
            </a:prstGeom>
            <a:noFill/>
            <a:ln>
              <a:noFill/>
            </a:ln>
          </p:spPr>
          <p:txBody>
            <a:bodyPr anchorCtr="0" anchor="t" bIns="0" lIns="68575" spcFirstLastPara="1" rIns="68575" wrap="square" tIns="0">
              <a:noAutofit/>
            </a:bodyPr>
            <a:lstStyle/>
            <a:p>
              <a:pPr indent="0" lvl="0" marL="0" marR="0" rtl="1" algn="ctr">
                <a:lnSpc>
                  <a:spcPct val="150000"/>
                </a:lnSpc>
                <a:spcBef>
                  <a:spcPts val="0"/>
                </a:spcBef>
                <a:spcAft>
                  <a:spcPts val="0"/>
                </a:spcAft>
                <a:buClr>
                  <a:schemeClr val="dk1"/>
                </a:buClr>
                <a:buSzPts val="2000"/>
                <a:buFont typeface="Times New Roman"/>
                <a:buNone/>
              </a:pPr>
              <a:r>
                <a:rPr b="0" i="0" lang="en-US" sz="2000" u="none">
                  <a:solidFill>
                    <a:schemeClr val="dk1"/>
                  </a:solidFill>
                  <a:latin typeface="Times New Roman"/>
                  <a:ea typeface="Times New Roman"/>
                  <a:cs typeface="Times New Roman"/>
                  <a:sym typeface="Times New Roman"/>
                </a:rPr>
                <a:t>5.3-5.6</a:t>
              </a:r>
              <a:endParaRPr/>
            </a:p>
          </p:txBody>
        </p:sp>
        <p:sp>
          <p:nvSpPr>
            <p:cNvPr id="230" name="Google Shape;230;p16"/>
            <p:cNvSpPr txBox="1"/>
            <p:nvPr/>
          </p:nvSpPr>
          <p:spPr>
            <a:xfrm>
              <a:off x="1649" y="2041"/>
              <a:ext cx="1173" cy="299"/>
            </a:xfrm>
            <a:prstGeom prst="rect">
              <a:avLst/>
            </a:prstGeom>
            <a:noFill/>
            <a:ln>
              <a:noFill/>
            </a:ln>
          </p:spPr>
          <p:txBody>
            <a:bodyPr anchorCtr="0" anchor="t" bIns="0" lIns="68575" spcFirstLastPara="1" rIns="68575" wrap="square" tIns="0">
              <a:noAutofit/>
            </a:bodyPr>
            <a:lstStyle/>
            <a:p>
              <a:pPr indent="0" lvl="0" marL="0" marR="0" rtl="1" algn="ctr">
                <a:lnSpc>
                  <a:spcPct val="150000"/>
                </a:lnSpc>
                <a:spcBef>
                  <a:spcPts val="0"/>
                </a:spcBef>
                <a:spcAft>
                  <a:spcPts val="0"/>
                </a:spcAft>
                <a:buClr>
                  <a:schemeClr val="dk1"/>
                </a:buClr>
                <a:buSzPts val="2000"/>
                <a:buFont typeface="Times New Roman"/>
                <a:buNone/>
              </a:pPr>
              <a:r>
                <a:rPr b="0" i="0" lang="en-US" sz="2000" u="none">
                  <a:solidFill>
                    <a:schemeClr val="dk1"/>
                  </a:solidFill>
                  <a:latin typeface="Times New Roman"/>
                  <a:ea typeface="Times New Roman"/>
                  <a:cs typeface="Times New Roman"/>
                  <a:sym typeface="Times New Roman"/>
                </a:rPr>
                <a:t>0.5</a:t>
              </a:r>
              <a:endParaRPr/>
            </a:p>
          </p:txBody>
        </p:sp>
        <p:sp>
          <p:nvSpPr>
            <p:cNvPr id="231" name="Google Shape;231;p16"/>
            <p:cNvSpPr txBox="1"/>
            <p:nvPr/>
          </p:nvSpPr>
          <p:spPr>
            <a:xfrm>
              <a:off x="476" y="2041"/>
              <a:ext cx="1173" cy="299"/>
            </a:xfrm>
            <a:prstGeom prst="rect">
              <a:avLst/>
            </a:prstGeom>
            <a:noFill/>
            <a:ln>
              <a:noFill/>
            </a:ln>
          </p:spPr>
          <p:txBody>
            <a:bodyPr anchorCtr="0" anchor="t" bIns="0" lIns="68575" spcFirstLastPara="1" rIns="68575" wrap="square" tIns="0">
              <a:noAutofit/>
            </a:bodyPr>
            <a:lstStyle/>
            <a:p>
              <a:pPr indent="0" lvl="0" marL="0" marR="0" rtl="1" algn="ctr">
                <a:lnSpc>
                  <a:spcPct val="150000"/>
                </a:lnSpc>
                <a:spcBef>
                  <a:spcPts val="0"/>
                </a:spcBef>
                <a:spcAft>
                  <a:spcPts val="0"/>
                </a:spcAft>
                <a:buClr>
                  <a:schemeClr val="dk1"/>
                </a:buClr>
                <a:buSzPts val="2000"/>
                <a:buFont typeface="Times New Roman"/>
                <a:buNone/>
              </a:pPr>
              <a:r>
                <a:rPr b="0" i="0" lang="en-US" sz="2000" u="none">
                  <a:solidFill>
                    <a:schemeClr val="dk1"/>
                  </a:solidFill>
                  <a:latin typeface="Times New Roman"/>
                  <a:ea typeface="Times New Roman"/>
                  <a:cs typeface="Times New Roman"/>
                  <a:sym typeface="Times New Roman"/>
                </a:rPr>
                <a:t>2.8-3.2</a:t>
              </a:r>
              <a:endParaRPr/>
            </a:p>
          </p:txBody>
        </p:sp>
        <p:cxnSp>
          <p:nvCxnSpPr>
            <p:cNvPr id="232" name="Google Shape;232;p16"/>
            <p:cNvCxnSpPr/>
            <p:nvPr/>
          </p:nvCxnSpPr>
          <p:spPr>
            <a:xfrm>
              <a:off x="4448" y="845"/>
              <a:ext cx="0" cy="1495"/>
            </a:xfrm>
            <a:prstGeom prst="straightConnector1">
              <a:avLst/>
            </a:prstGeom>
            <a:noFill/>
            <a:ln cap="flat" cmpd="sng" w="12700">
              <a:solidFill>
                <a:srgbClr val="000000"/>
              </a:solidFill>
              <a:prstDash val="solid"/>
              <a:miter lim="8000"/>
              <a:headEnd len="med" w="med" type="none"/>
              <a:tailEnd len="med" w="med" type="none"/>
            </a:ln>
          </p:spPr>
        </p:cxnSp>
        <p:cxnSp>
          <p:nvCxnSpPr>
            <p:cNvPr id="233" name="Google Shape;233;p16"/>
            <p:cNvCxnSpPr/>
            <p:nvPr/>
          </p:nvCxnSpPr>
          <p:spPr>
            <a:xfrm>
              <a:off x="2822" y="845"/>
              <a:ext cx="0" cy="1495"/>
            </a:xfrm>
            <a:prstGeom prst="straightConnector1">
              <a:avLst/>
            </a:prstGeom>
            <a:noFill/>
            <a:ln cap="flat" cmpd="sng" w="12700">
              <a:solidFill>
                <a:srgbClr val="000000"/>
              </a:solidFill>
              <a:prstDash val="solid"/>
              <a:miter lim="8000"/>
              <a:headEnd len="med" w="med" type="none"/>
              <a:tailEnd len="med" w="med" type="none"/>
            </a:ln>
          </p:spPr>
        </p:cxnSp>
        <p:cxnSp>
          <p:nvCxnSpPr>
            <p:cNvPr id="234" name="Google Shape;234;p16"/>
            <p:cNvCxnSpPr/>
            <p:nvPr/>
          </p:nvCxnSpPr>
          <p:spPr>
            <a:xfrm>
              <a:off x="1649" y="845"/>
              <a:ext cx="0" cy="1495"/>
            </a:xfrm>
            <a:prstGeom prst="straightConnector1">
              <a:avLst/>
            </a:prstGeom>
            <a:noFill/>
            <a:ln cap="flat" cmpd="sng" w="12700">
              <a:solidFill>
                <a:srgbClr val="000000"/>
              </a:solidFill>
              <a:prstDash val="solid"/>
              <a:miter lim="8000"/>
              <a:headEnd len="med" w="med" type="none"/>
              <a:tailEnd len="med" w="med" type="none"/>
            </a:ln>
          </p:spPr>
        </p:cxnSp>
        <p:cxnSp>
          <p:nvCxnSpPr>
            <p:cNvPr id="235" name="Google Shape;235;p16"/>
            <p:cNvCxnSpPr/>
            <p:nvPr/>
          </p:nvCxnSpPr>
          <p:spPr>
            <a:xfrm>
              <a:off x="476" y="1144"/>
              <a:ext cx="4897" cy="0"/>
            </a:xfrm>
            <a:prstGeom prst="straightConnector1">
              <a:avLst/>
            </a:prstGeom>
            <a:noFill/>
            <a:ln cap="flat" cmpd="sng" w="12700">
              <a:solidFill>
                <a:srgbClr val="000000"/>
              </a:solidFill>
              <a:prstDash val="solid"/>
              <a:miter lim="8000"/>
              <a:headEnd len="med" w="med" type="none"/>
              <a:tailEnd len="med" w="med" type="none"/>
            </a:ln>
          </p:spPr>
        </p:cxnSp>
        <p:cxnSp>
          <p:nvCxnSpPr>
            <p:cNvPr id="236" name="Google Shape;236;p16"/>
            <p:cNvCxnSpPr/>
            <p:nvPr/>
          </p:nvCxnSpPr>
          <p:spPr>
            <a:xfrm>
              <a:off x="476" y="1443"/>
              <a:ext cx="4897" cy="0"/>
            </a:xfrm>
            <a:prstGeom prst="straightConnector1">
              <a:avLst/>
            </a:prstGeom>
            <a:noFill/>
            <a:ln cap="flat" cmpd="sng" w="12700">
              <a:solidFill>
                <a:srgbClr val="000000"/>
              </a:solidFill>
              <a:prstDash val="solid"/>
              <a:miter lim="8000"/>
              <a:headEnd len="med" w="med" type="none"/>
              <a:tailEnd len="med" w="med" type="none"/>
            </a:ln>
          </p:spPr>
        </p:cxnSp>
        <p:cxnSp>
          <p:nvCxnSpPr>
            <p:cNvPr id="237" name="Google Shape;237;p16"/>
            <p:cNvCxnSpPr/>
            <p:nvPr/>
          </p:nvCxnSpPr>
          <p:spPr>
            <a:xfrm>
              <a:off x="476" y="1742"/>
              <a:ext cx="4897" cy="0"/>
            </a:xfrm>
            <a:prstGeom prst="straightConnector1">
              <a:avLst/>
            </a:prstGeom>
            <a:noFill/>
            <a:ln cap="flat" cmpd="sng" w="12700">
              <a:solidFill>
                <a:srgbClr val="000000"/>
              </a:solidFill>
              <a:prstDash val="solid"/>
              <a:miter lim="8000"/>
              <a:headEnd len="med" w="med" type="none"/>
              <a:tailEnd len="med" w="med" type="none"/>
            </a:ln>
          </p:spPr>
        </p:cxnSp>
        <p:cxnSp>
          <p:nvCxnSpPr>
            <p:cNvPr id="238" name="Google Shape;238;p16"/>
            <p:cNvCxnSpPr/>
            <p:nvPr/>
          </p:nvCxnSpPr>
          <p:spPr>
            <a:xfrm>
              <a:off x="476" y="2041"/>
              <a:ext cx="4897" cy="0"/>
            </a:xfrm>
            <a:prstGeom prst="straightConnector1">
              <a:avLst/>
            </a:prstGeom>
            <a:noFill/>
            <a:ln cap="flat" cmpd="sng" w="12700">
              <a:solidFill>
                <a:srgbClr val="000000"/>
              </a:solidFill>
              <a:prstDash val="solid"/>
              <a:miter lim="8000"/>
              <a:headEnd len="med" w="med" type="none"/>
              <a:tailEnd len="med" w="med" type="none"/>
            </a:ln>
          </p:spPr>
        </p:cxnSp>
        <p:cxnSp>
          <p:nvCxnSpPr>
            <p:cNvPr id="239" name="Google Shape;239;p16"/>
            <p:cNvCxnSpPr/>
            <p:nvPr/>
          </p:nvCxnSpPr>
          <p:spPr>
            <a:xfrm>
              <a:off x="5373" y="845"/>
              <a:ext cx="0" cy="1495"/>
            </a:xfrm>
            <a:prstGeom prst="straightConnector1">
              <a:avLst/>
            </a:prstGeom>
            <a:noFill/>
            <a:ln cap="flat" cmpd="sng" w="12700">
              <a:solidFill>
                <a:srgbClr val="000000"/>
              </a:solidFill>
              <a:prstDash val="solid"/>
              <a:miter lim="8000"/>
              <a:headEnd len="med" w="med" type="none"/>
              <a:tailEnd len="med" w="med" type="none"/>
            </a:ln>
          </p:spPr>
        </p:cxnSp>
        <p:cxnSp>
          <p:nvCxnSpPr>
            <p:cNvPr id="240" name="Google Shape;240;p16"/>
            <p:cNvCxnSpPr/>
            <p:nvPr/>
          </p:nvCxnSpPr>
          <p:spPr>
            <a:xfrm>
              <a:off x="476" y="845"/>
              <a:ext cx="0" cy="1495"/>
            </a:xfrm>
            <a:prstGeom prst="straightConnector1">
              <a:avLst/>
            </a:prstGeom>
            <a:noFill/>
            <a:ln cap="flat" cmpd="sng" w="12700">
              <a:solidFill>
                <a:srgbClr val="000000"/>
              </a:solidFill>
              <a:prstDash val="solid"/>
              <a:miter lim="8000"/>
              <a:headEnd len="med" w="med" type="none"/>
              <a:tailEnd len="med" w="med" type="none"/>
            </a:ln>
          </p:spPr>
        </p:cxnSp>
        <p:cxnSp>
          <p:nvCxnSpPr>
            <p:cNvPr id="241" name="Google Shape;241;p16"/>
            <p:cNvCxnSpPr/>
            <p:nvPr/>
          </p:nvCxnSpPr>
          <p:spPr>
            <a:xfrm>
              <a:off x="476" y="845"/>
              <a:ext cx="4897" cy="0"/>
            </a:xfrm>
            <a:prstGeom prst="straightConnector1">
              <a:avLst/>
            </a:prstGeom>
            <a:noFill/>
            <a:ln cap="flat" cmpd="sng" w="12700">
              <a:solidFill>
                <a:srgbClr val="000000"/>
              </a:solidFill>
              <a:prstDash val="solid"/>
              <a:miter lim="8000"/>
              <a:headEnd len="med" w="med" type="none"/>
              <a:tailEnd len="med" w="med" type="none"/>
            </a:ln>
          </p:spPr>
        </p:cxnSp>
        <p:cxnSp>
          <p:nvCxnSpPr>
            <p:cNvPr id="242" name="Google Shape;242;p16"/>
            <p:cNvCxnSpPr/>
            <p:nvPr/>
          </p:nvCxnSpPr>
          <p:spPr>
            <a:xfrm>
              <a:off x="476" y="2340"/>
              <a:ext cx="4897" cy="0"/>
            </a:xfrm>
            <a:prstGeom prst="straightConnector1">
              <a:avLst/>
            </a:prstGeom>
            <a:noFill/>
            <a:ln cap="flat" cmpd="sng" w="12700">
              <a:solidFill>
                <a:srgbClr val="000000"/>
              </a:solidFill>
              <a:prstDash val="solid"/>
              <a:miter lim="8000"/>
              <a:headEnd len="med" w="med" type="none"/>
              <a:tailEnd len="med" w="med" type="none"/>
            </a:ln>
          </p:spPr>
        </p:cxnSp>
      </p:grpSp>
      <p:sp>
        <p:nvSpPr>
          <p:cNvPr id="243" name="Google Shape;243;p16"/>
          <p:cNvSpPr txBox="1"/>
          <p:nvPr/>
        </p:nvSpPr>
        <p:spPr>
          <a:xfrm>
            <a:off x="4632325" y="4572000"/>
            <a:ext cx="4130675" cy="369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sng">
                <a:solidFill>
                  <a:schemeClr val="dk1"/>
                </a:solidFill>
                <a:latin typeface="Arial"/>
                <a:ea typeface="Arial"/>
                <a:cs typeface="Arial"/>
                <a:sym typeface="Arial"/>
                <a:hlinkClick r:id="rId4">
                  <a:extLst>
                    <a:ext uri="{A12FA001-AC4F-418D-AE19-62706E023703}">
                      <ahyp:hlinkClr val="tx"/>
                    </a:ext>
                  </a:extLst>
                </a:hlinkClick>
              </a:rPr>
              <a:t>אתר השירות המטאורולוגי – התאדות מגיגית</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1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000"/>
              <a:buFont typeface="Calibri"/>
              <a:buNone/>
            </a:pPr>
            <a:r>
              <a:rPr b="0" i="0" lang="en-US" sz="4000" u="none">
                <a:solidFill>
                  <a:schemeClr val="dk1"/>
                </a:solidFill>
                <a:latin typeface="Calibri"/>
                <a:ea typeface="Calibri"/>
                <a:cs typeface="Calibri"/>
                <a:sym typeface="Calibri"/>
              </a:rPr>
              <a:t>שיטת הבדיקה הטנסיומטרית- בודק מתח המים בקרקע</a:t>
            </a:r>
            <a:endParaRPr/>
          </a:p>
        </p:txBody>
      </p:sp>
      <p:sp>
        <p:nvSpPr>
          <p:cNvPr id="249" name="Google Shape;249;p17"/>
          <p:cNvSpPr txBox="1"/>
          <p:nvPr>
            <p:ph idx="1" type="body"/>
          </p:nvPr>
        </p:nvSpPr>
        <p:spPr>
          <a:xfrm>
            <a:off x="2771775" y="1412875"/>
            <a:ext cx="5976937" cy="5184775"/>
          </a:xfrm>
          <a:prstGeom prst="rect">
            <a:avLst/>
          </a:prstGeom>
          <a:noFill/>
          <a:ln>
            <a:noFill/>
          </a:ln>
        </p:spPr>
        <p:txBody>
          <a:bodyPr anchorCtr="0" anchor="t" bIns="45700" lIns="91425" spcFirstLastPara="1" rIns="91425" wrap="square" tIns="45700">
            <a:normAutofit/>
          </a:bodyPr>
          <a:lstStyle/>
          <a:p>
            <a:pPr indent="-342900" lvl="0" marL="342900" marR="0" rtl="1" algn="r">
              <a:lnSpc>
                <a:spcPct val="120000"/>
              </a:lnSpc>
              <a:spcBef>
                <a:spcPts val="0"/>
              </a:spcBef>
              <a:spcAft>
                <a:spcPts val="0"/>
              </a:spcAft>
              <a:buClr>
                <a:schemeClr val="dk1"/>
              </a:buClr>
              <a:buSzPts val="1800"/>
              <a:buFont typeface="Arial"/>
              <a:buChar char="•"/>
            </a:pPr>
            <a:r>
              <a:rPr b="0" i="0" lang="en-US" sz="1800" u="none">
                <a:solidFill>
                  <a:schemeClr val="dk1"/>
                </a:solidFill>
                <a:latin typeface="Calibri"/>
                <a:ea typeface="Calibri"/>
                <a:cs typeface="Calibri"/>
                <a:sym typeface="Calibri"/>
              </a:rPr>
              <a:t>המכשיר מורכב  מ:</a:t>
            </a:r>
            <a:endParaRPr/>
          </a:p>
          <a:p>
            <a:pPr indent="-285750" lvl="1" marL="742950" marR="0" rtl="1" algn="r">
              <a:lnSpc>
                <a:spcPct val="120000"/>
              </a:lnSpc>
              <a:spcBef>
                <a:spcPts val="300"/>
              </a:spcBef>
              <a:spcAft>
                <a:spcPts val="0"/>
              </a:spcAft>
              <a:buClr>
                <a:schemeClr val="dk1"/>
              </a:buClr>
              <a:buSzPts val="1500"/>
              <a:buFont typeface="Arial"/>
              <a:buChar char="–"/>
            </a:pPr>
            <a:r>
              <a:rPr b="0" i="0" lang="en-US" sz="1500" u="none" cap="none" strike="noStrike">
                <a:solidFill>
                  <a:schemeClr val="dk1"/>
                </a:solidFill>
                <a:latin typeface="Calibri"/>
                <a:ea typeface="Calibri"/>
                <a:cs typeface="Calibri"/>
                <a:sym typeface="Calibri"/>
              </a:rPr>
              <a:t>צינורות זכוכית באורך של בערך מטר-מטר וחצי</a:t>
            </a:r>
            <a:endParaRPr/>
          </a:p>
          <a:p>
            <a:pPr indent="-285750" lvl="1" marL="742950" marR="0" rtl="1" algn="r">
              <a:lnSpc>
                <a:spcPct val="120000"/>
              </a:lnSpc>
              <a:spcBef>
                <a:spcPts val="300"/>
              </a:spcBef>
              <a:spcAft>
                <a:spcPts val="0"/>
              </a:spcAft>
              <a:buClr>
                <a:schemeClr val="dk1"/>
              </a:buClr>
              <a:buSzPts val="1500"/>
              <a:buFont typeface="Arial"/>
              <a:buChar char="–"/>
            </a:pPr>
            <a:r>
              <a:rPr b="0" i="0" lang="en-US" sz="1500" u="none" cap="none" strike="noStrike">
                <a:solidFill>
                  <a:schemeClr val="dk1"/>
                </a:solidFill>
                <a:latin typeface="Calibri"/>
                <a:ea typeface="Calibri"/>
                <a:cs typeface="Calibri"/>
                <a:sym typeface="Calibri"/>
              </a:rPr>
              <a:t>בתחתיתו הוא סגור במעטפת חרס (לחרס תכונה של העברת מים באופן חד-כיווני)</a:t>
            </a:r>
            <a:endParaRPr/>
          </a:p>
          <a:p>
            <a:pPr indent="-285750" lvl="1" marL="742950" marR="0" rtl="1" algn="r">
              <a:lnSpc>
                <a:spcPct val="120000"/>
              </a:lnSpc>
              <a:spcBef>
                <a:spcPts val="300"/>
              </a:spcBef>
              <a:spcAft>
                <a:spcPts val="0"/>
              </a:spcAft>
              <a:buClr>
                <a:schemeClr val="dk1"/>
              </a:buClr>
              <a:buSzPts val="1500"/>
              <a:buFont typeface="Arial"/>
              <a:buChar char="–"/>
            </a:pPr>
            <a:r>
              <a:rPr b="0" i="0" lang="en-US" sz="1500" u="none" cap="none" strike="noStrike">
                <a:solidFill>
                  <a:schemeClr val="dk1"/>
                </a:solidFill>
                <a:latin typeface="Calibri"/>
                <a:ea typeface="Calibri"/>
                <a:cs typeface="Calibri"/>
                <a:sym typeface="Calibri"/>
              </a:rPr>
              <a:t>בחלקו העליון מד לחץ\מתח מים. </a:t>
            </a:r>
            <a:endParaRPr b="0" i="0" sz="1500" u="none" cap="none" strike="noStrike">
              <a:solidFill>
                <a:schemeClr val="dk1"/>
              </a:solidFill>
              <a:latin typeface="Calibri"/>
              <a:ea typeface="Calibri"/>
              <a:cs typeface="Calibri"/>
              <a:sym typeface="Calibri"/>
            </a:endParaRPr>
          </a:p>
          <a:p>
            <a:pPr indent="-342900" lvl="0" marL="342900" marR="0" rtl="1" algn="r">
              <a:lnSpc>
                <a:spcPct val="120000"/>
              </a:lnSpc>
              <a:spcBef>
                <a:spcPts val="360"/>
              </a:spcBef>
              <a:spcAft>
                <a:spcPts val="0"/>
              </a:spcAft>
              <a:buClr>
                <a:schemeClr val="dk1"/>
              </a:buClr>
              <a:buSzPts val="1800"/>
              <a:buFont typeface="Arial"/>
              <a:buChar char="•"/>
            </a:pPr>
            <a:r>
              <a:rPr b="0" i="0" lang="en-US" sz="1800" u="none">
                <a:solidFill>
                  <a:schemeClr val="dk1"/>
                </a:solidFill>
                <a:latin typeface="Calibri"/>
                <a:ea typeface="Calibri"/>
                <a:cs typeface="Calibri"/>
                <a:sym typeface="Calibri"/>
              </a:rPr>
              <a:t>בעת הבדיקה שותלים מספר רב של טנסיומטרים בנקודות שונות  בעומקים שונים בשדה.</a:t>
            </a:r>
            <a:endParaRPr/>
          </a:p>
          <a:p>
            <a:pPr indent="-342900" lvl="0" marL="342900" marR="0" rtl="1" algn="r">
              <a:lnSpc>
                <a:spcPct val="120000"/>
              </a:lnSpc>
              <a:spcBef>
                <a:spcPts val="360"/>
              </a:spcBef>
              <a:spcAft>
                <a:spcPts val="0"/>
              </a:spcAft>
              <a:buClr>
                <a:schemeClr val="dk1"/>
              </a:buClr>
              <a:buSzPts val="1800"/>
              <a:buFont typeface="Arial"/>
              <a:buChar char="•"/>
            </a:pPr>
            <a:r>
              <a:rPr b="0" i="0" lang="en-US" sz="1800" u="none">
                <a:solidFill>
                  <a:schemeClr val="dk1"/>
                </a:solidFill>
                <a:latin typeface="Calibri"/>
                <a:ea typeface="Calibri"/>
                <a:cs typeface="Calibri"/>
                <a:sym typeface="Calibri"/>
              </a:rPr>
              <a:t>את הצינור ממולאים במים עד גובה נתון. </a:t>
            </a:r>
            <a:endParaRPr/>
          </a:p>
          <a:p>
            <a:pPr indent="-342900" lvl="0" marL="342900" marR="0" rtl="1" algn="r">
              <a:lnSpc>
                <a:spcPct val="120000"/>
              </a:lnSpc>
              <a:spcBef>
                <a:spcPts val="360"/>
              </a:spcBef>
              <a:spcAft>
                <a:spcPts val="0"/>
              </a:spcAft>
              <a:buClr>
                <a:schemeClr val="dk1"/>
              </a:buClr>
              <a:buSzPts val="1800"/>
              <a:buFont typeface="Arial"/>
              <a:buChar char="•"/>
            </a:pPr>
            <a:r>
              <a:rPr b="0" i="0" lang="en-US" sz="1800" u="none">
                <a:solidFill>
                  <a:schemeClr val="dk1"/>
                </a:solidFill>
                <a:latin typeface="Calibri"/>
                <a:ea typeface="Calibri"/>
                <a:cs typeface="Calibri"/>
                <a:sym typeface="Calibri"/>
              </a:rPr>
              <a:t>המכשיר פועל על בסיס של שינוי מתח המים בקרקע. </a:t>
            </a:r>
            <a:endParaRPr/>
          </a:p>
          <a:p>
            <a:pPr indent="-342900" lvl="0" marL="342900" marR="0" rtl="1" algn="r">
              <a:lnSpc>
                <a:spcPct val="120000"/>
              </a:lnSpc>
              <a:spcBef>
                <a:spcPts val="360"/>
              </a:spcBef>
              <a:spcAft>
                <a:spcPts val="0"/>
              </a:spcAft>
              <a:buClr>
                <a:schemeClr val="dk1"/>
              </a:buClr>
              <a:buSzPts val="1800"/>
              <a:buFont typeface="Arial"/>
              <a:buChar char="•"/>
            </a:pPr>
            <a:r>
              <a:rPr b="0" i="0" lang="en-US" sz="1800" u="none">
                <a:solidFill>
                  <a:schemeClr val="dk1"/>
                </a:solidFill>
                <a:latin typeface="Calibri"/>
                <a:ea typeface="Calibri"/>
                <a:cs typeface="Calibri"/>
                <a:sym typeface="Calibri"/>
              </a:rPr>
              <a:t>כל שהקרקע רטובה יותר כך שהמים בצינורות ישארו גבוה יותר ויופעל עליהם לחץ חלש יותר.</a:t>
            </a:r>
            <a:endParaRPr/>
          </a:p>
          <a:p>
            <a:pPr indent="-342900" lvl="0" marL="342900" marR="0" rtl="1" algn="r">
              <a:lnSpc>
                <a:spcPct val="120000"/>
              </a:lnSpc>
              <a:spcBef>
                <a:spcPts val="360"/>
              </a:spcBef>
              <a:spcAft>
                <a:spcPts val="0"/>
              </a:spcAft>
              <a:buClr>
                <a:schemeClr val="dk1"/>
              </a:buClr>
              <a:buSzPts val="1800"/>
              <a:buFont typeface="Arial"/>
              <a:buChar char="•"/>
            </a:pPr>
            <a:r>
              <a:rPr b="0" i="0" lang="en-US" sz="1800" u="none">
                <a:solidFill>
                  <a:schemeClr val="dk1"/>
                </a:solidFill>
                <a:latin typeface="Calibri"/>
                <a:ea typeface="Calibri"/>
                <a:cs typeface="Calibri"/>
                <a:sym typeface="Calibri"/>
              </a:rPr>
              <a:t>שככל שהקרקע מתייבשת נוצר מצב של לחץ מים הרוצים לצאת מהצינורות. כדי להשוות את הלחצים מד המתח מצביע על </a:t>
            </a:r>
            <a:r>
              <a:rPr b="0" i="0" lang="en-US" sz="1800" u="none">
                <a:solidFill>
                  <a:schemeClr val="dk1"/>
                </a:solidFill>
                <a:latin typeface="Tahoma"/>
                <a:ea typeface="Tahoma"/>
                <a:cs typeface="Tahoma"/>
                <a:sym typeface="Tahoma"/>
              </a:rPr>
              <a:t>מחסור במים.</a:t>
            </a:r>
            <a:endParaRPr/>
          </a:p>
        </p:txBody>
      </p:sp>
      <p:pic>
        <p:nvPicPr>
          <p:cNvPr id="250" name="Google Shape;250;p17"/>
          <p:cNvPicPr preferRelativeResize="0"/>
          <p:nvPr/>
        </p:nvPicPr>
        <p:blipFill rotWithShape="1">
          <a:blip r:embed="rId3">
            <a:alphaModFix/>
          </a:blip>
          <a:srcRect b="0" l="0" r="0" t="0"/>
          <a:stretch/>
        </p:blipFill>
        <p:spPr>
          <a:xfrm>
            <a:off x="323850" y="1557337"/>
            <a:ext cx="2747962" cy="2376487"/>
          </a:xfrm>
          <a:prstGeom prst="rect">
            <a:avLst/>
          </a:prstGeom>
          <a:noFill/>
          <a:ln>
            <a:noFill/>
          </a:ln>
        </p:spPr>
      </p:pic>
      <p:pic>
        <p:nvPicPr>
          <p:cNvPr id="251" name="Google Shape;251;p17"/>
          <p:cNvPicPr preferRelativeResize="0"/>
          <p:nvPr/>
        </p:nvPicPr>
        <p:blipFill rotWithShape="1">
          <a:blip r:embed="rId4">
            <a:alphaModFix/>
          </a:blip>
          <a:srcRect b="0" l="0" r="14320" t="0"/>
          <a:stretch/>
        </p:blipFill>
        <p:spPr>
          <a:xfrm>
            <a:off x="179387" y="4437062"/>
            <a:ext cx="2447925" cy="21526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18"/>
          <p:cNvSpPr txBox="1"/>
          <p:nvPr>
            <p:ph type="title"/>
          </p:nvPr>
        </p:nvSpPr>
        <p:spPr>
          <a:xfrm>
            <a:off x="395287" y="188912"/>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Tahoma"/>
              <a:buNone/>
            </a:pPr>
            <a:r>
              <a:rPr b="0" i="0" lang="en-US" sz="4400" u="none">
                <a:solidFill>
                  <a:schemeClr val="dk1"/>
                </a:solidFill>
                <a:latin typeface="Tahoma"/>
                <a:ea typeface="Tahoma"/>
                <a:cs typeface="Tahoma"/>
                <a:sym typeface="Tahoma"/>
              </a:rPr>
              <a:t>בדיקת צריכות המים על ידי הצמח.</a:t>
            </a:r>
            <a:endParaRPr/>
          </a:p>
        </p:txBody>
      </p:sp>
      <p:sp>
        <p:nvSpPr>
          <p:cNvPr id="257" name="Google Shape;257;p18"/>
          <p:cNvSpPr txBox="1"/>
          <p:nvPr>
            <p:ph idx="1" type="body"/>
          </p:nvPr>
        </p:nvSpPr>
        <p:spPr>
          <a:xfrm>
            <a:off x="3059112" y="1125537"/>
            <a:ext cx="5905500" cy="5616575"/>
          </a:xfrm>
          <a:prstGeom prst="rect">
            <a:avLst/>
          </a:prstGeom>
          <a:noFill/>
          <a:ln>
            <a:noFill/>
          </a:ln>
        </p:spPr>
        <p:txBody>
          <a:bodyPr anchorCtr="0" anchor="t" bIns="45700" lIns="91425" spcFirstLastPara="1" rIns="91425" wrap="square" tIns="45700">
            <a:noAutofit/>
          </a:bodyPr>
          <a:lstStyle/>
          <a:p>
            <a:pPr indent="-342900" lvl="0" marL="342900" marR="0" rtl="1" algn="r">
              <a:lnSpc>
                <a:spcPct val="100000"/>
              </a:lnSpc>
              <a:spcBef>
                <a:spcPts val="0"/>
              </a:spcBef>
              <a:spcAft>
                <a:spcPts val="0"/>
              </a:spcAft>
              <a:buClr>
                <a:schemeClr val="dk1"/>
              </a:buClr>
              <a:buSzPts val="2000"/>
              <a:buFont typeface="Arial"/>
              <a:buNone/>
            </a:pPr>
            <a:r>
              <a:rPr b="1" i="0" lang="en-US" sz="2000" u="sng">
                <a:solidFill>
                  <a:schemeClr val="dk1"/>
                </a:solidFill>
                <a:latin typeface="Calibri"/>
                <a:ea typeface="Calibri"/>
                <a:cs typeface="Calibri"/>
                <a:sym typeface="Calibri"/>
              </a:rPr>
              <a:t>תא לחץ</a:t>
            </a:r>
            <a:endParaRPr b="0" i="0" sz="2000" u="none">
              <a:solidFill>
                <a:schemeClr val="dk1"/>
              </a:solidFill>
              <a:latin typeface="Calibri"/>
              <a:ea typeface="Calibri"/>
              <a:cs typeface="Calibri"/>
              <a:sym typeface="Calibri"/>
            </a:endParaRPr>
          </a:p>
          <a:p>
            <a:pPr indent="-342900" lvl="0" marL="342900" marR="0" rtl="1" algn="r">
              <a:lnSpc>
                <a:spcPct val="100000"/>
              </a:lnSpc>
              <a:spcBef>
                <a:spcPts val="400"/>
              </a:spcBef>
              <a:spcAft>
                <a:spcPts val="0"/>
              </a:spcAft>
              <a:buClr>
                <a:schemeClr val="dk1"/>
              </a:buClr>
              <a:buSzPts val="2000"/>
              <a:buFont typeface="Arial"/>
              <a:buChar char="•"/>
            </a:pPr>
            <a:r>
              <a:rPr b="0" i="0" lang="en-US" sz="2000" u="none">
                <a:solidFill>
                  <a:schemeClr val="dk1"/>
                </a:solidFill>
                <a:latin typeface="Calibri"/>
                <a:ea typeface="Calibri"/>
                <a:cs typeface="Calibri"/>
                <a:sym typeface="Calibri"/>
              </a:rPr>
              <a:t>המודד את פוטנציאל המים בצמח. עורכים את הבדיקות בשעות הצהריים, יום לפני ההשקיה המתוכננת. משמש כבקרה למשק המים של הצמח לאורך העונה. </a:t>
            </a:r>
            <a:endParaRPr b="0" i="0" sz="2000" u="none">
              <a:solidFill>
                <a:schemeClr val="dk1"/>
              </a:solidFill>
              <a:latin typeface="Calibri"/>
              <a:ea typeface="Calibri"/>
              <a:cs typeface="Calibri"/>
              <a:sym typeface="Calibri"/>
            </a:endParaRPr>
          </a:p>
          <a:p>
            <a:pPr indent="-342900" lvl="0" marL="342900" marR="0" rtl="1" algn="r">
              <a:lnSpc>
                <a:spcPct val="100000"/>
              </a:lnSpc>
              <a:spcBef>
                <a:spcPts val="400"/>
              </a:spcBef>
              <a:spcAft>
                <a:spcPts val="0"/>
              </a:spcAft>
              <a:buClr>
                <a:schemeClr val="dk1"/>
              </a:buClr>
              <a:buSzPts val="2000"/>
              <a:buFont typeface="Arial"/>
              <a:buNone/>
            </a:pPr>
            <a:r>
              <a:rPr b="1" i="0" lang="en-US" sz="2000" u="sng">
                <a:solidFill>
                  <a:schemeClr val="dk1"/>
                </a:solidFill>
                <a:latin typeface="Calibri"/>
                <a:ea typeface="Calibri"/>
                <a:cs typeface="Calibri"/>
                <a:sym typeface="Calibri"/>
              </a:rPr>
              <a:t>"דנדרומטר"</a:t>
            </a:r>
            <a:r>
              <a:rPr b="0" i="0" lang="en-US" sz="2000" u="none">
                <a:solidFill>
                  <a:schemeClr val="dk1"/>
                </a:solidFill>
                <a:latin typeface="Calibri"/>
                <a:ea typeface="Calibri"/>
                <a:cs typeface="Calibri"/>
                <a:sym typeface="Calibri"/>
              </a:rPr>
              <a:t> </a:t>
            </a:r>
            <a:endParaRPr b="0" i="0" sz="2000" u="none">
              <a:solidFill>
                <a:schemeClr val="dk1"/>
              </a:solidFill>
              <a:latin typeface="Calibri"/>
              <a:ea typeface="Calibri"/>
              <a:cs typeface="Calibri"/>
              <a:sym typeface="Calibri"/>
            </a:endParaRPr>
          </a:p>
          <a:p>
            <a:pPr indent="-342900" lvl="0" marL="342900" marR="0" rtl="1" algn="r">
              <a:lnSpc>
                <a:spcPct val="100000"/>
              </a:lnSpc>
              <a:spcBef>
                <a:spcPts val="400"/>
              </a:spcBef>
              <a:spcAft>
                <a:spcPts val="0"/>
              </a:spcAft>
              <a:buClr>
                <a:schemeClr val="dk1"/>
              </a:buClr>
              <a:buSzPts val="2000"/>
              <a:buFont typeface="Arial"/>
              <a:buChar char="•"/>
            </a:pPr>
            <a:r>
              <a:rPr b="0" i="0" lang="en-US" sz="2000" u="none">
                <a:solidFill>
                  <a:schemeClr val="dk1"/>
                </a:solidFill>
                <a:latin typeface="Calibri"/>
                <a:ea typeface="Calibri"/>
                <a:cs typeface="Calibri"/>
                <a:sym typeface="Calibri"/>
              </a:rPr>
              <a:t>הגזע של העצים מתכווץ במהלך היום ומתרחב חזרה בלילה. מתקן המחובר לגזע ומודד את השינוי בעובי הגזע. כשהגזע מתחיל להתכווץ בגלל צמא, המתקן מדווח על כך לחקלאי באמצעות התרעה בטלפון הסלולר.</a:t>
            </a:r>
            <a:endParaRPr b="0" i="0" sz="2000" u="none">
              <a:solidFill>
                <a:schemeClr val="dk1"/>
              </a:solidFill>
              <a:latin typeface="Calibri"/>
              <a:ea typeface="Calibri"/>
              <a:cs typeface="Calibri"/>
              <a:sym typeface="Calibri"/>
            </a:endParaRPr>
          </a:p>
          <a:p>
            <a:pPr indent="-342900" lvl="0" marL="342900" marR="0" rtl="1" algn="r">
              <a:lnSpc>
                <a:spcPct val="100000"/>
              </a:lnSpc>
              <a:spcBef>
                <a:spcPts val="400"/>
              </a:spcBef>
              <a:spcAft>
                <a:spcPts val="0"/>
              </a:spcAft>
              <a:buClr>
                <a:schemeClr val="dk1"/>
              </a:buClr>
              <a:buSzPts val="2000"/>
              <a:buFont typeface="Arial"/>
              <a:buNone/>
            </a:pPr>
            <a:r>
              <a:rPr b="1" i="0" lang="en-US" sz="2000" u="sng">
                <a:solidFill>
                  <a:schemeClr val="dk1"/>
                </a:solidFill>
                <a:latin typeface="Calibri"/>
                <a:ea typeface="Calibri"/>
                <a:cs typeface="Calibri"/>
                <a:sym typeface="Calibri"/>
              </a:rPr>
              <a:t>פיטומוניטור</a:t>
            </a:r>
            <a:endParaRPr b="0" i="0" sz="2000" u="none">
              <a:solidFill>
                <a:schemeClr val="dk1"/>
              </a:solidFill>
              <a:latin typeface="Calibri"/>
              <a:ea typeface="Calibri"/>
              <a:cs typeface="Calibri"/>
              <a:sym typeface="Calibri"/>
            </a:endParaRPr>
          </a:p>
          <a:p>
            <a:pPr indent="-342900" lvl="0" marL="342900" marR="0" rtl="1" algn="r">
              <a:lnSpc>
                <a:spcPct val="100000"/>
              </a:lnSpc>
              <a:spcBef>
                <a:spcPts val="400"/>
              </a:spcBef>
              <a:spcAft>
                <a:spcPts val="0"/>
              </a:spcAft>
              <a:buClr>
                <a:schemeClr val="dk1"/>
              </a:buClr>
              <a:buSzPts val="2000"/>
              <a:buFont typeface="Arial"/>
              <a:buChar char="•"/>
            </a:pPr>
            <a:r>
              <a:rPr b="0" i="0" lang="en-US" sz="2000" u="none">
                <a:solidFill>
                  <a:schemeClr val="dk1"/>
                </a:solidFill>
                <a:latin typeface="Calibri"/>
                <a:ea typeface="Calibri"/>
                <a:cs typeface="Calibri"/>
                <a:sym typeface="Calibri"/>
              </a:rPr>
              <a:t>מכשיר בגודל מזוודה, המכיל חומרה ותוכנה שיוצרת גרפים שמלמדים על מצב הצמח בשטח לצד התנאים הרצויים. מחברים קליפסים עם הסנסורים לצמחים, כשהצמח או סביבתו נתונים במצב קיצוני, יש אינדיקציה לכך בגרפים שמפיק הפיטומוניטור. </a:t>
            </a:r>
            <a:endParaRPr/>
          </a:p>
          <a:p>
            <a:pPr indent="-215900" lvl="0" marL="342900" marR="0" rtl="0" algn="l">
              <a:spcBef>
                <a:spcPts val="400"/>
              </a:spcBef>
              <a:spcAft>
                <a:spcPts val="0"/>
              </a:spcAft>
              <a:buClr>
                <a:schemeClr val="dk1"/>
              </a:buClr>
              <a:buSzPts val="2000"/>
              <a:buFont typeface="Arial"/>
              <a:buNone/>
            </a:pPr>
            <a:r>
              <a:t/>
            </a:r>
            <a:endParaRPr b="0" i="0" sz="2000" u="none">
              <a:solidFill>
                <a:schemeClr val="dk1"/>
              </a:solidFill>
              <a:latin typeface="Calibri"/>
              <a:ea typeface="Calibri"/>
              <a:cs typeface="Calibri"/>
              <a:sym typeface="Calibri"/>
            </a:endParaRPr>
          </a:p>
        </p:txBody>
      </p:sp>
      <p:pic>
        <p:nvPicPr>
          <p:cNvPr descr="×ª××¦××ª ×ª××× × ×¢×××¨ ×× ××¨××××¨" id="258" name="Google Shape;258;p18"/>
          <p:cNvPicPr preferRelativeResize="0"/>
          <p:nvPr/>
        </p:nvPicPr>
        <p:blipFill rotWithShape="1">
          <a:blip r:embed="rId3">
            <a:alphaModFix/>
          </a:blip>
          <a:srcRect b="0" l="0" r="0" t="0"/>
          <a:stretch/>
        </p:blipFill>
        <p:spPr>
          <a:xfrm>
            <a:off x="323850" y="3141662"/>
            <a:ext cx="3095625" cy="1228725"/>
          </a:xfrm>
          <a:prstGeom prst="rect">
            <a:avLst/>
          </a:prstGeom>
          <a:noFill/>
          <a:ln>
            <a:noFill/>
          </a:ln>
        </p:spPr>
      </p:pic>
      <p:sp>
        <p:nvSpPr>
          <p:cNvPr descr="×ª××¦××ª ×ª××× × ×¢×××¨ ×¤×××××× ××××¨ ××§××××ª" id="259" name="Google Shape;259;p18"/>
          <p:cNvSpPr txBox="1"/>
          <p:nvPr/>
        </p:nvSpPr>
        <p:spPr>
          <a:xfrm>
            <a:off x="155575" y="-144462"/>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pic>
        <p:nvPicPr>
          <p:cNvPr descr="×ª××¦××ª ×ª××× × ×¢×××¨ ×ª× ×××¥ ×××§×××ª" id="260" name="Google Shape;260;p18"/>
          <p:cNvPicPr preferRelativeResize="0"/>
          <p:nvPr/>
        </p:nvPicPr>
        <p:blipFill rotWithShape="1">
          <a:blip r:embed="rId4">
            <a:alphaModFix/>
          </a:blip>
          <a:srcRect b="0" l="0" r="0" t="0"/>
          <a:stretch/>
        </p:blipFill>
        <p:spPr>
          <a:xfrm>
            <a:off x="395287" y="1125537"/>
            <a:ext cx="2455862" cy="1835150"/>
          </a:xfrm>
          <a:prstGeom prst="rect">
            <a:avLst/>
          </a:prstGeom>
          <a:noFill/>
          <a:ln>
            <a:noFill/>
          </a:ln>
        </p:spPr>
      </p:pic>
      <p:sp>
        <p:nvSpPr>
          <p:cNvPr descr="×ª××¦××ª ×ª××× × ×¢×××¨ ×ª× ×××¥ ×××§×××ª" id="261" name="Google Shape;261;p18"/>
          <p:cNvSpPr txBox="1"/>
          <p:nvPr/>
        </p:nvSpPr>
        <p:spPr>
          <a:xfrm>
            <a:off x="155575" y="-144462"/>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pic>
        <p:nvPicPr>
          <p:cNvPr id="262" name="Google Shape;262;p18"/>
          <p:cNvPicPr preferRelativeResize="0"/>
          <p:nvPr/>
        </p:nvPicPr>
        <p:blipFill rotWithShape="1">
          <a:blip r:embed="rId5">
            <a:alphaModFix/>
          </a:blip>
          <a:srcRect b="35299" l="5607" r="60728" t="21650"/>
          <a:stretch/>
        </p:blipFill>
        <p:spPr>
          <a:xfrm>
            <a:off x="323850" y="4581525"/>
            <a:ext cx="2808287" cy="20193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19"/>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Tahoma"/>
              <a:buNone/>
            </a:pPr>
            <a:r>
              <a:rPr b="0" i="0" lang="en-US" sz="4400" u="none">
                <a:solidFill>
                  <a:schemeClr val="dk1"/>
                </a:solidFill>
                <a:latin typeface="Tahoma"/>
                <a:ea typeface="Tahoma"/>
                <a:cs typeface="Tahoma"/>
                <a:sym typeface="Tahoma"/>
              </a:rPr>
              <a:t>בדיקת צריכות המים על ידי הצמח.</a:t>
            </a:r>
            <a:endParaRPr/>
          </a:p>
        </p:txBody>
      </p:sp>
      <p:sp>
        <p:nvSpPr>
          <p:cNvPr id="268" name="Google Shape;268;p19"/>
          <p:cNvSpPr txBox="1"/>
          <p:nvPr>
            <p:ph idx="1" type="body"/>
          </p:nvPr>
        </p:nvSpPr>
        <p:spPr>
          <a:xfrm>
            <a:off x="4140200" y="1412875"/>
            <a:ext cx="4484687" cy="5111750"/>
          </a:xfrm>
          <a:prstGeom prst="rect">
            <a:avLst/>
          </a:prstGeom>
          <a:noFill/>
          <a:ln>
            <a:noFill/>
          </a:ln>
        </p:spPr>
        <p:txBody>
          <a:bodyPr anchorCtr="0" anchor="t" bIns="45700" lIns="91425" spcFirstLastPara="1" rIns="91425" wrap="square" tIns="45700">
            <a:noAutofit/>
          </a:bodyPr>
          <a:lstStyle/>
          <a:p>
            <a:pPr indent="-342900" lvl="0" marL="342900" marR="0" rtl="1" algn="r">
              <a:lnSpc>
                <a:spcPct val="100000"/>
              </a:lnSpc>
              <a:spcBef>
                <a:spcPts val="0"/>
              </a:spcBef>
              <a:spcAft>
                <a:spcPts val="0"/>
              </a:spcAft>
              <a:buClr>
                <a:schemeClr val="dk1"/>
              </a:buClr>
              <a:buSzPts val="2000"/>
              <a:buFont typeface="Arial"/>
              <a:buNone/>
            </a:pPr>
            <a:r>
              <a:rPr b="1" i="0" lang="en-US" sz="2000" u="sng">
                <a:solidFill>
                  <a:schemeClr val="dk1"/>
                </a:solidFill>
                <a:latin typeface="Calibri"/>
                <a:ea typeface="Calibri"/>
                <a:cs typeface="Calibri"/>
                <a:sym typeface="Calibri"/>
              </a:rPr>
              <a:t>חישה מרחוק</a:t>
            </a:r>
            <a:endParaRPr b="0" i="0" sz="2000" u="none">
              <a:solidFill>
                <a:schemeClr val="dk1"/>
              </a:solidFill>
              <a:latin typeface="Calibri"/>
              <a:ea typeface="Calibri"/>
              <a:cs typeface="Calibri"/>
              <a:sym typeface="Calibri"/>
            </a:endParaRPr>
          </a:p>
          <a:p>
            <a:pPr indent="-342900" lvl="0" marL="342900" marR="0" rtl="1" algn="r">
              <a:lnSpc>
                <a:spcPct val="100000"/>
              </a:lnSpc>
              <a:spcBef>
                <a:spcPts val="400"/>
              </a:spcBef>
              <a:spcAft>
                <a:spcPts val="0"/>
              </a:spcAft>
              <a:buClr>
                <a:schemeClr val="dk1"/>
              </a:buClr>
              <a:buSzPts val="2000"/>
              <a:buFont typeface="Arial"/>
              <a:buChar char="•"/>
            </a:pPr>
            <a:r>
              <a:rPr b="0" i="0" lang="en-US" sz="2000" u="none">
                <a:solidFill>
                  <a:schemeClr val="dk1"/>
                </a:solidFill>
                <a:latin typeface="Calibri"/>
                <a:ea typeface="Calibri"/>
                <a:cs typeface="Calibri"/>
                <a:sym typeface="Calibri"/>
              </a:rPr>
              <a:t>אמצעי למיפוי צמחים בשטחים חקלאיים נרחבים באמצעות במצלמות תרמיות המאפשרים מיפוי של מרחבי של טמפרטורות הנוף. מדד למצב המים בשדות ואיתור תקלות השקיה.</a:t>
            </a:r>
            <a:endParaRPr/>
          </a:p>
          <a:p>
            <a:pPr indent="-215900" lvl="0" marL="342900" marR="0" rtl="1" algn="r">
              <a:lnSpc>
                <a:spcPct val="100000"/>
              </a:lnSpc>
              <a:spcBef>
                <a:spcPts val="400"/>
              </a:spcBef>
              <a:spcAft>
                <a:spcPts val="0"/>
              </a:spcAft>
              <a:buClr>
                <a:schemeClr val="dk1"/>
              </a:buClr>
              <a:buSzPts val="2000"/>
              <a:buFont typeface="Arial"/>
              <a:buNone/>
            </a:pPr>
            <a:r>
              <a:t/>
            </a:r>
            <a:endParaRPr b="0" i="0" sz="2000" u="none">
              <a:solidFill>
                <a:schemeClr val="dk1"/>
              </a:solidFill>
              <a:latin typeface="Calibri"/>
              <a:ea typeface="Calibri"/>
              <a:cs typeface="Calibri"/>
              <a:sym typeface="Calibri"/>
            </a:endParaRPr>
          </a:p>
          <a:p>
            <a:pPr indent="-342900" lvl="0" marL="342900" marR="0" rtl="1" algn="r">
              <a:lnSpc>
                <a:spcPct val="100000"/>
              </a:lnSpc>
              <a:spcBef>
                <a:spcPts val="400"/>
              </a:spcBef>
              <a:spcAft>
                <a:spcPts val="0"/>
              </a:spcAft>
              <a:buClr>
                <a:schemeClr val="dk1"/>
              </a:buClr>
              <a:buSzPts val="2000"/>
              <a:buFont typeface="Arial"/>
              <a:buNone/>
            </a:pPr>
            <a:r>
              <a:rPr b="1" i="0" lang="en-US" sz="2000" u="sng">
                <a:solidFill>
                  <a:schemeClr val="dk1"/>
                </a:solidFill>
                <a:latin typeface="Calibri"/>
                <a:ea typeface="Calibri"/>
                <a:cs typeface="Calibri"/>
                <a:sym typeface="Calibri"/>
              </a:rPr>
              <a:t>שקילת עציצים בחממות:</a:t>
            </a:r>
            <a:endParaRPr b="0" i="0" sz="2000" u="none">
              <a:solidFill>
                <a:schemeClr val="dk1"/>
              </a:solidFill>
              <a:latin typeface="Calibri"/>
              <a:ea typeface="Calibri"/>
              <a:cs typeface="Calibri"/>
              <a:sym typeface="Calibri"/>
            </a:endParaRPr>
          </a:p>
          <a:p>
            <a:pPr indent="-342900" lvl="0" marL="342900" marR="0" rtl="1" algn="r">
              <a:lnSpc>
                <a:spcPct val="100000"/>
              </a:lnSpc>
              <a:spcBef>
                <a:spcPts val="400"/>
              </a:spcBef>
              <a:spcAft>
                <a:spcPts val="0"/>
              </a:spcAft>
              <a:buClr>
                <a:schemeClr val="dk1"/>
              </a:buClr>
              <a:buSzPts val="2000"/>
              <a:buFont typeface="Arial"/>
              <a:buChar char="•"/>
            </a:pPr>
            <a:r>
              <a:rPr b="0" i="0" lang="en-US" sz="2000" u="none">
                <a:solidFill>
                  <a:schemeClr val="dk1"/>
                </a:solidFill>
                <a:latin typeface="Calibri"/>
                <a:ea typeface="Calibri"/>
                <a:cs typeface="Calibri"/>
                <a:sym typeface="Calibri"/>
              </a:rPr>
              <a:t>שוקלים את העציץ, כעבור זמן קצוב שוקלים שנית,  ההפרש בשקילות הוא מדד כמות הדיות</a:t>
            </a:r>
            <a:endParaRPr/>
          </a:p>
          <a:p>
            <a:pPr indent="-342900" lvl="0" marL="342900" marR="0" rtl="1" algn="r">
              <a:lnSpc>
                <a:spcPct val="100000"/>
              </a:lnSpc>
              <a:spcBef>
                <a:spcPts val="400"/>
              </a:spcBef>
              <a:spcAft>
                <a:spcPts val="0"/>
              </a:spcAft>
              <a:buClr>
                <a:schemeClr val="dk1"/>
              </a:buClr>
              <a:buSzPts val="2000"/>
              <a:buFont typeface="Arial"/>
              <a:buChar char="•"/>
            </a:pPr>
            <a:r>
              <a:rPr b="0" i="0" lang="en-US" sz="2000" u="none">
                <a:solidFill>
                  <a:schemeClr val="dk1"/>
                </a:solidFill>
                <a:latin typeface="Calibri"/>
                <a:ea typeface="Calibri"/>
                <a:cs typeface="Calibri"/>
                <a:sym typeface="Calibri"/>
              </a:rPr>
              <a:t>קוטפים עלה ומורחים וזלין. שוקלים את העלה ותולים על וו, בסמוך לצמח. שוקלים שנית, וההפרש בין השקילות שווה לכמות הדיות</a:t>
            </a:r>
            <a:endParaRPr/>
          </a:p>
        </p:txBody>
      </p:sp>
      <p:sp>
        <p:nvSpPr>
          <p:cNvPr descr="×ª××¦××ª ×ª××× × ×¢×××¨ ×××©× ××¨×××§ ××§××××ª" id="269" name="Google Shape;269;p19"/>
          <p:cNvSpPr txBox="1"/>
          <p:nvPr/>
        </p:nvSpPr>
        <p:spPr>
          <a:xfrm>
            <a:off x="155575" y="-144462"/>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pic>
        <p:nvPicPr>
          <p:cNvPr descr="×ª××¦××ª ×ª××× × ×¢×××¨ ×××©× ××¨×××§ ××§××××ª" id="270" name="Google Shape;270;p19"/>
          <p:cNvPicPr preferRelativeResize="0"/>
          <p:nvPr/>
        </p:nvPicPr>
        <p:blipFill rotWithShape="1">
          <a:blip r:embed="rId3">
            <a:alphaModFix/>
          </a:blip>
          <a:srcRect b="0" l="0" r="0" t="0"/>
          <a:stretch/>
        </p:blipFill>
        <p:spPr>
          <a:xfrm>
            <a:off x="179387" y="1700212"/>
            <a:ext cx="3990975" cy="2089150"/>
          </a:xfrm>
          <a:prstGeom prst="rect">
            <a:avLst/>
          </a:prstGeom>
          <a:noFill/>
          <a:ln>
            <a:noFill/>
          </a:ln>
        </p:spPr>
      </p:pic>
      <p:pic>
        <p:nvPicPr>
          <p:cNvPr descr="×ª××¦××ª ×ª××× × ×¢×××¨ ×¢×× ××××××" id="271" name="Google Shape;271;p19"/>
          <p:cNvPicPr preferRelativeResize="0"/>
          <p:nvPr/>
        </p:nvPicPr>
        <p:blipFill rotWithShape="1">
          <a:blip r:embed="rId4">
            <a:alphaModFix/>
          </a:blip>
          <a:srcRect b="0" l="0" r="0" t="0"/>
          <a:stretch/>
        </p:blipFill>
        <p:spPr>
          <a:xfrm>
            <a:off x="684212" y="4292600"/>
            <a:ext cx="3252787" cy="216058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מאזן מים בצמח</a:t>
            </a:r>
            <a:endParaRPr/>
          </a:p>
        </p:txBody>
      </p:sp>
      <p:sp>
        <p:nvSpPr>
          <p:cNvPr id="92" name="Google Shape;92;p2"/>
          <p:cNvSpPr txBox="1"/>
          <p:nvPr>
            <p:ph idx="1" type="body"/>
          </p:nvPr>
        </p:nvSpPr>
        <p:spPr>
          <a:xfrm>
            <a:off x="2916237" y="1600200"/>
            <a:ext cx="5770562" cy="4997450"/>
          </a:xfrm>
          <a:prstGeom prst="rect">
            <a:avLst/>
          </a:prstGeom>
          <a:noFill/>
          <a:ln>
            <a:noFill/>
          </a:ln>
        </p:spPr>
        <p:txBody>
          <a:bodyPr anchorCtr="0" anchor="t" bIns="45700" lIns="91425" spcFirstLastPara="1" rIns="91425" wrap="square" tIns="45700">
            <a:normAutofit/>
          </a:bodyPr>
          <a:lstStyle/>
          <a:p>
            <a:pPr indent="-342900" lvl="0" marL="342900" marR="0" rtl="1" algn="r">
              <a:lnSpc>
                <a:spcPct val="100000"/>
              </a:lnSpc>
              <a:spcBef>
                <a:spcPts val="0"/>
              </a:spcBef>
              <a:spcAft>
                <a:spcPts val="0"/>
              </a:spcAft>
              <a:buClr>
                <a:schemeClr val="dk1"/>
              </a:buClr>
              <a:buSzPts val="2500"/>
              <a:buFont typeface="Arial"/>
              <a:buChar char="•"/>
            </a:pPr>
            <a:r>
              <a:rPr b="0" i="0" lang="en-US" sz="2500" u="none" cap="none" strike="noStrike">
                <a:solidFill>
                  <a:schemeClr val="dk1"/>
                </a:solidFill>
                <a:latin typeface="Calibri"/>
                <a:ea typeface="Calibri"/>
                <a:cs typeface="Calibri"/>
                <a:sym typeface="Calibri"/>
              </a:rPr>
              <a:t>כדי לחיות ולתפקד, הצמחים חייבים,לשמור על ההומיאוסטזיס (שמירה על סביבה פנימית יציבה בסביבה חיצונית משתנה) מבחינת מאזן המים.</a:t>
            </a:r>
            <a:endParaRPr/>
          </a:p>
          <a:p>
            <a:pPr indent="-342900" lvl="0" marL="342900" marR="0" rtl="1" algn="r">
              <a:lnSpc>
                <a:spcPct val="100000"/>
              </a:lnSpc>
              <a:spcBef>
                <a:spcPts val="500"/>
              </a:spcBef>
              <a:spcAft>
                <a:spcPts val="0"/>
              </a:spcAft>
              <a:buClr>
                <a:schemeClr val="dk1"/>
              </a:buClr>
              <a:buSzPts val="2500"/>
              <a:buFont typeface="Arial"/>
              <a:buChar char="•"/>
            </a:pPr>
            <a:r>
              <a:rPr b="0" i="0" lang="en-US" sz="2500" u="none" cap="none" strike="noStrike">
                <a:solidFill>
                  <a:schemeClr val="dk1"/>
                </a:solidFill>
                <a:latin typeface="Calibri"/>
                <a:ea typeface="Calibri"/>
                <a:cs typeface="Calibri"/>
                <a:sym typeface="Calibri"/>
              </a:rPr>
              <a:t>מאזן מים תקין נשמר כאשר:</a:t>
            </a:r>
            <a:endParaRPr/>
          </a:p>
          <a:p>
            <a:pPr indent="-285750" lvl="1" marL="742950" marR="0" rtl="1" algn="r">
              <a:lnSpc>
                <a:spcPct val="100000"/>
              </a:lnSpc>
              <a:spcBef>
                <a:spcPts val="440"/>
              </a:spcBef>
              <a:spcAft>
                <a:spcPts val="0"/>
              </a:spcAft>
              <a:buClr>
                <a:schemeClr val="dk1"/>
              </a:buClr>
              <a:buSzPts val="2200"/>
              <a:buFont typeface="Arial"/>
              <a:buChar char="–"/>
            </a:pPr>
            <a:r>
              <a:rPr b="0" i="0" lang="en-US" sz="2200" u="none" cap="none" strike="noStrike">
                <a:solidFill>
                  <a:schemeClr val="dk1"/>
                </a:solidFill>
                <a:latin typeface="Calibri"/>
                <a:ea typeface="Calibri"/>
                <a:cs typeface="Calibri"/>
                <a:sym typeface="Calibri"/>
              </a:rPr>
              <a:t> כמות המים הנקלטת  על ידי השורשים שווה </a:t>
            </a:r>
            <a:endParaRPr/>
          </a:p>
          <a:p>
            <a:pPr indent="-285750" lvl="1" marL="742950" marR="0" rtl="1" algn="r">
              <a:lnSpc>
                <a:spcPct val="100000"/>
              </a:lnSpc>
              <a:spcBef>
                <a:spcPts val="440"/>
              </a:spcBef>
              <a:spcAft>
                <a:spcPts val="0"/>
              </a:spcAft>
              <a:buClr>
                <a:schemeClr val="dk1"/>
              </a:buClr>
              <a:buSzPts val="2200"/>
              <a:buFont typeface="Arial"/>
              <a:buChar char="–"/>
            </a:pPr>
            <a:r>
              <a:rPr b="0" i="0" lang="en-US" sz="2200" u="none" cap="none" strike="noStrike">
                <a:solidFill>
                  <a:schemeClr val="dk1"/>
                </a:solidFill>
                <a:latin typeface="Calibri"/>
                <a:ea typeface="Calibri"/>
                <a:cs typeface="Calibri"/>
                <a:sym typeface="Calibri"/>
              </a:rPr>
              <a:t>לכמות המים היוצאת מן הצמח (בעיקר מן העלים) בתהליך דיות.</a:t>
            </a:r>
            <a:endParaRPr b="0" i="0" sz="2200" u="none" cap="none" strike="noStrike">
              <a:solidFill>
                <a:schemeClr val="dk1"/>
              </a:solidFill>
              <a:latin typeface="Calibri"/>
              <a:ea typeface="Calibri"/>
              <a:cs typeface="Calibri"/>
              <a:sym typeface="Calibri"/>
            </a:endParaRPr>
          </a:p>
          <a:p>
            <a:pPr indent="-342900" lvl="0" marL="342900" marR="0" rtl="1" algn="r">
              <a:lnSpc>
                <a:spcPct val="100000"/>
              </a:lnSpc>
              <a:spcBef>
                <a:spcPts val="500"/>
              </a:spcBef>
              <a:spcAft>
                <a:spcPts val="0"/>
              </a:spcAft>
              <a:buClr>
                <a:schemeClr val="dk1"/>
              </a:buClr>
              <a:buSzPts val="2500"/>
              <a:buFont typeface="Arial"/>
              <a:buChar char="•"/>
            </a:pPr>
            <a:r>
              <a:rPr b="0" i="0" lang="en-US" sz="2500" u="none" cap="none" strike="noStrike">
                <a:solidFill>
                  <a:schemeClr val="dk1"/>
                </a:solidFill>
                <a:latin typeface="Calibri"/>
                <a:ea typeface="Calibri"/>
                <a:cs typeface="Calibri"/>
                <a:sym typeface="Calibri"/>
              </a:rPr>
              <a:t>מאזן מים שלילי גורם לכמישה  של הצמח – מצב רפוי של חלקי הצמח כתוצאה כמות מים קטנה בתאים.</a:t>
            </a:r>
            <a:endParaRPr/>
          </a:p>
          <a:p>
            <a:pPr indent="-184150" lvl="0" marL="342900" marR="0" rtl="0" algn="l">
              <a:spcBef>
                <a:spcPts val="500"/>
              </a:spcBef>
              <a:spcAft>
                <a:spcPts val="0"/>
              </a:spcAft>
              <a:buClr>
                <a:schemeClr val="dk1"/>
              </a:buClr>
              <a:buSzPts val="2500"/>
              <a:buFont typeface="Arial"/>
              <a:buNone/>
            </a:pPr>
            <a:r>
              <a:t/>
            </a:r>
            <a:endParaRPr b="0" i="0" sz="2500" u="none">
              <a:solidFill>
                <a:schemeClr val="dk1"/>
              </a:solidFill>
              <a:latin typeface="Calibri"/>
              <a:ea typeface="Calibri"/>
              <a:cs typeface="Calibri"/>
              <a:sym typeface="Calibri"/>
            </a:endParaRPr>
          </a:p>
        </p:txBody>
      </p:sp>
      <p:pic>
        <p:nvPicPr>
          <p:cNvPr descr="http://www.edugal.org.il/hokrim/measure/pics/mes68_3.jpg" id="93" name="Google Shape;93;p2"/>
          <p:cNvPicPr preferRelativeResize="0"/>
          <p:nvPr/>
        </p:nvPicPr>
        <p:blipFill rotWithShape="1">
          <a:blip r:embed="rId3">
            <a:alphaModFix/>
          </a:blip>
          <a:srcRect b="0" l="0" r="0" t="0"/>
          <a:stretch/>
        </p:blipFill>
        <p:spPr>
          <a:xfrm>
            <a:off x="611187" y="4365625"/>
            <a:ext cx="2124075" cy="19716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20"/>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שיטות לשיפור איכות המים </a:t>
            </a:r>
            <a:endParaRPr/>
          </a:p>
        </p:txBody>
      </p:sp>
      <p:sp>
        <p:nvSpPr>
          <p:cNvPr id="277" name="Google Shape;277;p20"/>
          <p:cNvSpPr txBox="1"/>
          <p:nvPr>
            <p:ph idx="1" type="body"/>
          </p:nvPr>
        </p:nvSpPr>
        <p:spPr>
          <a:xfrm>
            <a:off x="3132137" y="1600200"/>
            <a:ext cx="5554662" cy="4525962"/>
          </a:xfrm>
          <a:prstGeom prst="rect">
            <a:avLst/>
          </a:prstGeom>
          <a:noFill/>
          <a:ln>
            <a:noFill/>
          </a:ln>
        </p:spPr>
        <p:txBody>
          <a:bodyPr anchorCtr="0" anchor="t" bIns="45700" lIns="91425" spcFirstLastPara="1" rIns="91425" wrap="square" tIns="45700">
            <a:normAutofit/>
          </a:bodyPr>
          <a:lstStyle/>
          <a:p>
            <a:pPr indent="-342900" lvl="0" marL="342900" marR="0" rtl="1" algn="r">
              <a:lnSpc>
                <a:spcPct val="90000"/>
              </a:lnSpc>
              <a:spcBef>
                <a:spcPts val="0"/>
              </a:spcBef>
              <a:spcAft>
                <a:spcPts val="0"/>
              </a:spcAft>
              <a:buClr>
                <a:schemeClr val="dk1"/>
              </a:buClr>
              <a:buSzPts val="2400"/>
              <a:buFont typeface="Arial"/>
              <a:buChar char="•"/>
            </a:pPr>
            <a:r>
              <a:rPr b="1" i="0" lang="en-US" sz="2400" u="none">
                <a:solidFill>
                  <a:schemeClr val="dk1"/>
                </a:solidFill>
                <a:latin typeface="Calibri"/>
                <a:ea typeface="Calibri"/>
                <a:cs typeface="Calibri"/>
                <a:sym typeface="Calibri"/>
              </a:rPr>
              <a:t>סינון:</a:t>
            </a:r>
            <a:endParaRPr/>
          </a:p>
          <a:p>
            <a:pPr indent="-285750" lvl="1" marL="742950" marR="0" rtl="1" algn="r">
              <a:lnSpc>
                <a:spcPct val="90000"/>
              </a:lnSpc>
              <a:spcBef>
                <a:spcPts val="380"/>
              </a:spcBef>
              <a:spcAft>
                <a:spcPts val="0"/>
              </a:spcAft>
              <a:buClr>
                <a:schemeClr val="dk1"/>
              </a:buClr>
              <a:buSzPts val="1900"/>
              <a:buFont typeface="Arial"/>
              <a:buChar char="–"/>
            </a:pPr>
            <a:r>
              <a:rPr b="0" i="0" lang="en-US" sz="1900" u="none" cap="none" strike="noStrike">
                <a:solidFill>
                  <a:schemeClr val="dk1"/>
                </a:solidFill>
                <a:latin typeface="Calibri"/>
                <a:ea typeface="Calibri"/>
                <a:cs typeface="Calibri"/>
                <a:sym typeface="Calibri"/>
              </a:rPr>
              <a:t>מסנן פחם פעיל המורכב מצינור ובו גרגירי פחם בעלי שטח פנים גדול. הגרגירים סופחים אליהם חומרים אורגניים מהמים שעוברים דרכם.</a:t>
            </a:r>
            <a:endParaRPr/>
          </a:p>
          <a:p>
            <a:pPr indent="-285750" lvl="1" marL="742950" marR="0" rtl="1" algn="r">
              <a:lnSpc>
                <a:spcPct val="90000"/>
              </a:lnSpc>
              <a:spcBef>
                <a:spcPts val="380"/>
              </a:spcBef>
              <a:spcAft>
                <a:spcPts val="0"/>
              </a:spcAft>
              <a:buClr>
                <a:schemeClr val="dk1"/>
              </a:buClr>
              <a:buSzPts val="1900"/>
              <a:buFont typeface="Arial"/>
              <a:buChar char="–"/>
            </a:pPr>
            <a:r>
              <a:rPr b="0" i="0" lang="en-US" sz="1900" u="none" cap="none" strike="noStrike">
                <a:solidFill>
                  <a:schemeClr val="dk1"/>
                </a:solidFill>
                <a:latin typeface="Calibri"/>
                <a:ea typeface="Calibri"/>
                <a:cs typeface="Calibri"/>
                <a:sym typeface="Calibri"/>
              </a:rPr>
              <a:t>אוסמוזה ההפוכה בה דוחסים את המים בכוח דרך מסננת בעלת קרום בררני, שמאפשר מעבר מים בלבד. </a:t>
            </a:r>
            <a:endParaRPr/>
          </a:p>
          <a:p>
            <a:pPr indent="-342900" lvl="0" marL="342900" marR="0" rtl="1" algn="r">
              <a:lnSpc>
                <a:spcPct val="90000"/>
              </a:lnSpc>
              <a:spcBef>
                <a:spcPts val="480"/>
              </a:spcBef>
              <a:spcAft>
                <a:spcPts val="0"/>
              </a:spcAft>
              <a:buClr>
                <a:schemeClr val="dk1"/>
              </a:buClr>
              <a:buSzPts val="2400"/>
              <a:buFont typeface="Arial"/>
              <a:buChar char="•"/>
            </a:pPr>
            <a:r>
              <a:rPr b="1" i="0" lang="en-US" sz="2400" u="none">
                <a:solidFill>
                  <a:schemeClr val="dk1"/>
                </a:solidFill>
                <a:latin typeface="Calibri"/>
                <a:ea typeface="Calibri"/>
                <a:cs typeface="Calibri"/>
                <a:sym typeface="Calibri"/>
              </a:rPr>
              <a:t>טיהור כימי- </a:t>
            </a:r>
            <a:r>
              <a:rPr b="0" i="0" lang="en-US" sz="2400" u="none">
                <a:solidFill>
                  <a:schemeClr val="dk1"/>
                </a:solidFill>
                <a:latin typeface="Calibri"/>
                <a:ea typeface="Calibri"/>
                <a:cs typeface="Calibri"/>
                <a:sym typeface="Calibri"/>
              </a:rPr>
              <a:t>הוספת כימיקלים הגורמים לתגובות כימיות ספציפויות וכתוצאה מזה לשיקוע מרכיבים שונים מהמים.</a:t>
            </a:r>
            <a:endParaRPr/>
          </a:p>
          <a:p>
            <a:pPr indent="-342900" lvl="0" marL="342900" marR="0" rtl="1" algn="r">
              <a:lnSpc>
                <a:spcPct val="90000"/>
              </a:lnSpc>
              <a:spcBef>
                <a:spcPts val="480"/>
              </a:spcBef>
              <a:spcAft>
                <a:spcPts val="0"/>
              </a:spcAft>
              <a:buClr>
                <a:schemeClr val="dk1"/>
              </a:buClr>
              <a:buSzPts val="2400"/>
              <a:buFont typeface="Arial"/>
              <a:buChar char="•"/>
            </a:pPr>
            <a:r>
              <a:rPr b="1" i="0" lang="en-US" sz="2400" u="none">
                <a:solidFill>
                  <a:schemeClr val="dk1"/>
                </a:solidFill>
                <a:latin typeface="Calibri"/>
                <a:ea typeface="Calibri"/>
                <a:cs typeface="Calibri"/>
                <a:sym typeface="Calibri"/>
              </a:rPr>
              <a:t>טיהור ביולוגי</a:t>
            </a:r>
            <a:endParaRPr/>
          </a:p>
          <a:p>
            <a:pPr indent="-285750" lvl="1" marL="742950" marR="0" rtl="1" algn="r">
              <a:lnSpc>
                <a:spcPct val="90000"/>
              </a:lnSpc>
              <a:spcBef>
                <a:spcPts val="4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הזרמת  אוויר ופירוק החומר האורגני על ידי חיידקים מפרדים. </a:t>
            </a:r>
            <a:endParaRPr/>
          </a:p>
          <a:p>
            <a:pPr indent="-285750" lvl="1" marL="742950" marR="0" rtl="1" algn="r">
              <a:lnSpc>
                <a:spcPct val="90000"/>
              </a:lnSpc>
              <a:spcBef>
                <a:spcPts val="4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הזרמת המים באגן של צמחים.</a:t>
            </a:r>
            <a:endParaRPr/>
          </a:p>
          <a:p>
            <a:pPr indent="-152400" lvl="0" marL="342900" marR="0" rtl="1" algn="r">
              <a:lnSpc>
                <a:spcPct val="90000"/>
              </a:lnSpc>
              <a:spcBef>
                <a:spcPts val="600"/>
              </a:spcBef>
              <a:spcAft>
                <a:spcPts val="0"/>
              </a:spcAft>
              <a:buClr>
                <a:schemeClr val="dk1"/>
              </a:buClr>
              <a:buSzPts val="3000"/>
              <a:buFont typeface="Arial"/>
              <a:buNone/>
            </a:pPr>
            <a:r>
              <a:t/>
            </a:r>
            <a:endParaRPr b="1" i="0" sz="3000" u="sng">
              <a:solidFill>
                <a:schemeClr val="dk1"/>
              </a:solidFill>
              <a:latin typeface="Calibri"/>
              <a:ea typeface="Calibri"/>
              <a:cs typeface="Calibri"/>
              <a:sym typeface="Calibri"/>
            </a:endParaRPr>
          </a:p>
          <a:p>
            <a:pPr indent="-152400" lvl="0" marL="342900" marR="0" rtl="1" algn="r">
              <a:lnSpc>
                <a:spcPct val="90000"/>
              </a:lnSpc>
              <a:spcBef>
                <a:spcPts val="600"/>
              </a:spcBef>
              <a:spcAft>
                <a:spcPts val="0"/>
              </a:spcAft>
              <a:buClr>
                <a:schemeClr val="dk1"/>
              </a:buClr>
              <a:buSzPts val="3000"/>
              <a:buFont typeface="Arial"/>
              <a:buNone/>
            </a:pPr>
            <a:r>
              <a:t/>
            </a:r>
            <a:endParaRPr b="1" i="0" sz="3000" u="sng">
              <a:solidFill>
                <a:schemeClr val="dk1"/>
              </a:solidFill>
              <a:latin typeface="Calibri"/>
              <a:ea typeface="Calibri"/>
              <a:cs typeface="Calibri"/>
              <a:sym typeface="Calibri"/>
            </a:endParaRPr>
          </a:p>
          <a:p>
            <a:pPr indent="-152400" lvl="0" marL="342900" marR="0" rtl="0" algn="l">
              <a:spcBef>
                <a:spcPts val="600"/>
              </a:spcBef>
              <a:spcAft>
                <a:spcPts val="0"/>
              </a:spcAft>
              <a:buClr>
                <a:schemeClr val="dk1"/>
              </a:buClr>
              <a:buSzPts val="3000"/>
              <a:buFont typeface="Arial"/>
              <a:buNone/>
            </a:pPr>
            <a:r>
              <a:t/>
            </a:r>
            <a:endParaRPr b="1" i="0" sz="3000" u="sng">
              <a:solidFill>
                <a:schemeClr val="dk1"/>
              </a:solidFill>
              <a:latin typeface="Calibri"/>
              <a:ea typeface="Calibri"/>
              <a:cs typeface="Calibri"/>
              <a:sym typeface="Calibri"/>
            </a:endParaRPr>
          </a:p>
        </p:txBody>
      </p:sp>
      <p:pic>
        <p:nvPicPr>
          <p:cNvPr descr="×ª××¦××ª ×ª××× × ×¢×××¨ ×××××¨ ×××" id="278" name="Google Shape;278;p20"/>
          <p:cNvPicPr preferRelativeResize="0"/>
          <p:nvPr/>
        </p:nvPicPr>
        <p:blipFill rotWithShape="1">
          <a:blip r:embed="rId3">
            <a:alphaModFix/>
          </a:blip>
          <a:srcRect b="0" l="13229" r="24400" t="0"/>
          <a:stretch/>
        </p:blipFill>
        <p:spPr>
          <a:xfrm>
            <a:off x="539750" y="2276475"/>
            <a:ext cx="2376487" cy="2857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2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השקיה במים שפירים</a:t>
            </a:r>
            <a:endParaRPr/>
          </a:p>
        </p:txBody>
      </p:sp>
      <p:sp>
        <p:nvSpPr>
          <p:cNvPr id="284" name="Google Shape;284;p21"/>
          <p:cNvSpPr txBox="1"/>
          <p:nvPr>
            <p:ph idx="1" type="body"/>
          </p:nvPr>
        </p:nvSpPr>
        <p:spPr>
          <a:xfrm>
            <a:off x="684212" y="1600200"/>
            <a:ext cx="8002587" cy="4525962"/>
          </a:xfrm>
          <a:prstGeom prst="rect">
            <a:avLst/>
          </a:prstGeom>
          <a:noFill/>
          <a:ln>
            <a:noFill/>
          </a:ln>
        </p:spPr>
        <p:txBody>
          <a:bodyPr anchorCtr="0" anchor="t" bIns="45700" lIns="91425" spcFirstLastPara="1" rIns="91425" wrap="square" tIns="45700">
            <a:noAutofit/>
          </a:bodyPr>
          <a:lstStyle/>
          <a:p>
            <a:pPr indent="-342900" lvl="0" marL="342900" marR="0" rtl="1" algn="r">
              <a:lnSpc>
                <a:spcPct val="100000"/>
              </a:lnSpc>
              <a:spcBef>
                <a:spcPts val="0"/>
              </a:spcBef>
              <a:spcAft>
                <a:spcPts val="0"/>
              </a:spcAft>
              <a:buClr>
                <a:schemeClr val="dk1"/>
              </a:buClr>
              <a:buSzPts val="3200"/>
              <a:buFont typeface="Arial"/>
              <a:buChar char="•"/>
            </a:pPr>
            <a:r>
              <a:rPr b="0" i="0" lang="en-US" sz="3200" u="none">
                <a:solidFill>
                  <a:schemeClr val="dk1"/>
                </a:solidFill>
                <a:latin typeface="Calibri"/>
                <a:ea typeface="Calibri"/>
                <a:cs typeface="Calibri"/>
                <a:sym typeface="Calibri"/>
              </a:rPr>
              <a:t>מים הניתנים לשתיה או להשקיה.</a:t>
            </a:r>
            <a:endParaRPr/>
          </a:p>
          <a:p>
            <a:pPr indent="-342900" lvl="0" marL="342900" marR="0" rtl="1" algn="r">
              <a:lnSpc>
                <a:spcPct val="100000"/>
              </a:lnSpc>
              <a:spcBef>
                <a:spcPts val="640"/>
              </a:spcBef>
              <a:spcAft>
                <a:spcPts val="0"/>
              </a:spcAft>
              <a:buClr>
                <a:schemeClr val="dk1"/>
              </a:buClr>
              <a:buSzPts val="3200"/>
              <a:buFont typeface="Arial"/>
              <a:buChar char="•"/>
            </a:pPr>
            <a:r>
              <a:rPr b="0" i="0" lang="en-US" sz="3200" u="none">
                <a:solidFill>
                  <a:schemeClr val="dk1"/>
                </a:solidFill>
                <a:latin typeface="Calibri"/>
                <a:ea typeface="Calibri"/>
                <a:cs typeface="Calibri"/>
                <a:sym typeface="Calibri"/>
              </a:rPr>
              <a:t>מקורם  מגשמים, מעיינות, בארות והפשרת שלגים.</a:t>
            </a:r>
            <a:endParaRPr b="0" i="0" sz="3200" u="none">
              <a:solidFill>
                <a:schemeClr val="dk1"/>
              </a:solidFill>
              <a:latin typeface="Calibri"/>
              <a:ea typeface="Calibri"/>
              <a:cs typeface="Calibri"/>
              <a:sym typeface="Calibri"/>
            </a:endParaRPr>
          </a:p>
          <a:p>
            <a:pPr indent="-139700" lvl="0" marL="342900" marR="0" rtl="0" algn="l">
              <a:spcBef>
                <a:spcPts val="640"/>
              </a:spcBef>
              <a:spcAft>
                <a:spcPts val="0"/>
              </a:spcAft>
              <a:buClr>
                <a:schemeClr val="dk1"/>
              </a:buClr>
              <a:buSzPts val="3200"/>
              <a:buFont typeface="Arial"/>
              <a:buNone/>
            </a:pPr>
            <a:r>
              <a:t/>
            </a:r>
            <a:endParaRPr b="0" i="0" sz="3200" u="none">
              <a:solidFill>
                <a:schemeClr val="dk1"/>
              </a:solidFill>
              <a:latin typeface="Calibri"/>
              <a:ea typeface="Calibri"/>
              <a:cs typeface="Calibri"/>
              <a:sym typeface="Calibri"/>
            </a:endParaRPr>
          </a:p>
        </p:txBody>
      </p:sp>
      <p:pic>
        <p:nvPicPr>
          <p:cNvPr descr="×ª××¦××ª ×ª××× × ×¢×××¨ ××©×" id="285" name="Google Shape;285;p21"/>
          <p:cNvPicPr preferRelativeResize="0"/>
          <p:nvPr/>
        </p:nvPicPr>
        <p:blipFill rotWithShape="1">
          <a:blip r:embed="rId3">
            <a:alphaModFix/>
          </a:blip>
          <a:srcRect b="0" l="0" r="0" t="0"/>
          <a:stretch/>
        </p:blipFill>
        <p:spPr>
          <a:xfrm>
            <a:off x="1116012" y="3573462"/>
            <a:ext cx="4824412" cy="27336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2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השקייה במים מליחים</a:t>
            </a:r>
            <a:endParaRPr/>
          </a:p>
        </p:txBody>
      </p:sp>
      <p:sp>
        <p:nvSpPr>
          <p:cNvPr id="291" name="Google Shape;291;p22"/>
          <p:cNvSpPr txBox="1"/>
          <p:nvPr>
            <p:ph idx="1" type="body"/>
          </p:nvPr>
        </p:nvSpPr>
        <p:spPr>
          <a:xfrm>
            <a:off x="539750" y="1268412"/>
            <a:ext cx="8229600" cy="5068887"/>
          </a:xfrm>
          <a:prstGeom prst="rect">
            <a:avLst/>
          </a:prstGeom>
          <a:noFill/>
          <a:ln>
            <a:noFill/>
          </a:ln>
        </p:spPr>
        <p:txBody>
          <a:bodyPr anchorCtr="0" anchor="t" bIns="45700" lIns="91425" spcFirstLastPara="1" rIns="91425" wrap="square" tIns="45700">
            <a:normAutofit/>
          </a:bodyPr>
          <a:lstStyle/>
          <a:p>
            <a:pPr indent="-342900" lvl="0" marL="342900" marR="0" rtl="1" algn="r">
              <a:lnSpc>
                <a:spcPct val="100000"/>
              </a:lnSpc>
              <a:spcBef>
                <a:spcPts val="0"/>
              </a:spcBef>
              <a:spcAft>
                <a:spcPts val="0"/>
              </a:spcAft>
              <a:buClr>
                <a:schemeClr val="dk1"/>
              </a:buClr>
              <a:buSzPts val="2200"/>
              <a:buFont typeface="Arial"/>
              <a:buChar char="•"/>
            </a:pPr>
            <a:r>
              <a:rPr b="0" i="0" lang="en-US" sz="2200" u="none">
                <a:solidFill>
                  <a:schemeClr val="dk1"/>
                </a:solidFill>
                <a:latin typeface="Calibri"/>
                <a:ea typeface="Calibri"/>
                <a:cs typeface="Calibri"/>
                <a:sym typeface="Calibri"/>
              </a:rPr>
              <a:t>מים שריכוז המלחים בהם הוא גבוה ממי שתיה(מים שפירים) אך פחות ממי ים. </a:t>
            </a:r>
            <a:endParaRPr/>
          </a:p>
          <a:p>
            <a:pPr indent="-342900" lvl="0" marL="342900" marR="0" rtl="1" algn="r">
              <a:lnSpc>
                <a:spcPct val="100000"/>
              </a:lnSpc>
              <a:spcBef>
                <a:spcPts val="440"/>
              </a:spcBef>
              <a:spcAft>
                <a:spcPts val="0"/>
              </a:spcAft>
              <a:buClr>
                <a:schemeClr val="dk1"/>
              </a:buClr>
              <a:buSzPts val="2200"/>
              <a:buFont typeface="Arial"/>
              <a:buChar char="•"/>
            </a:pPr>
            <a:r>
              <a:rPr b="0" i="0" lang="en-US" sz="2200" u="none">
                <a:solidFill>
                  <a:schemeClr val="dk1"/>
                </a:solidFill>
                <a:latin typeface="Calibri"/>
                <a:ea typeface="Calibri"/>
                <a:cs typeface="Calibri"/>
                <a:sym typeface="Calibri"/>
              </a:rPr>
              <a:t>השקיה במים מליחים עלולה לגרום המלחה איטית של הקרקע ולסתימה של למערכת ההשקיה. אך במצוקת המים אין ברירה אלא להשתמש בהם.</a:t>
            </a:r>
            <a:endParaRPr/>
          </a:p>
          <a:p>
            <a:pPr indent="-342900" lvl="0" marL="342900" marR="0" rtl="1" algn="r">
              <a:lnSpc>
                <a:spcPct val="100000"/>
              </a:lnSpc>
              <a:spcBef>
                <a:spcPts val="440"/>
              </a:spcBef>
              <a:spcAft>
                <a:spcPts val="0"/>
              </a:spcAft>
              <a:buClr>
                <a:schemeClr val="dk1"/>
              </a:buClr>
              <a:buSzPts val="2200"/>
              <a:buFont typeface="Arial"/>
              <a:buChar char="•"/>
            </a:pPr>
            <a:r>
              <a:rPr b="0" i="0" lang="en-US" sz="2200" u="none">
                <a:solidFill>
                  <a:schemeClr val="dk1"/>
                </a:solidFill>
                <a:latin typeface="Calibri"/>
                <a:ea typeface="Calibri"/>
                <a:cs typeface="Calibri"/>
                <a:sym typeface="Calibri"/>
              </a:rPr>
              <a:t>דרכים להתמודדות: </a:t>
            </a:r>
            <a:endParaRPr/>
          </a:p>
          <a:p>
            <a:pPr indent="-285750" lvl="1" marL="742950" marR="0" rtl="1" algn="r">
              <a:lnSpc>
                <a:spcPct val="100000"/>
              </a:lnSpc>
              <a:spcBef>
                <a:spcPts val="380"/>
              </a:spcBef>
              <a:spcAft>
                <a:spcPts val="0"/>
              </a:spcAft>
              <a:buClr>
                <a:schemeClr val="dk1"/>
              </a:buClr>
              <a:buSzPts val="1900"/>
              <a:buFont typeface="Arial"/>
              <a:buChar char="–"/>
            </a:pPr>
            <a:r>
              <a:rPr b="0" i="0" lang="en-US" sz="1900" u="none" cap="none" strike="noStrike">
                <a:solidFill>
                  <a:schemeClr val="dk1"/>
                </a:solidFill>
                <a:latin typeface="Calibri"/>
                <a:ea typeface="Calibri"/>
                <a:cs typeface="Calibri"/>
                <a:sym typeface="Calibri"/>
              </a:rPr>
              <a:t>ערבוב עם מים שפירים. </a:t>
            </a:r>
            <a:endParaRPr/>
          </a:p>
          <a:p>
            <a:pPr indent="-285750" lvl="1" marL="742950" marR="0" rtl="1" algn="r">
              <a:lnSpc>
                <a:spcPct val="100000"/>
              </a:lnSpc>
              <a:spcBef>
                <a:spcPts val="380"/>
              </a:spcBef>
              <a:spcAft>
                <a:spcPts val="0"/>
              </a:spcAft>
              <a:buClr>
                <a:schemeClr val="dk1"/>
              </a:buClr>
              <a:buSzPts val="1900"/>
              <a:buFont typeface="Arial"/>
              <a:buChar char="–"/>
            </a:pPr>
            <a:r>
              <a:rPr b="0" i="0" lang="en-US" sz="1900" u="none" cap="none" strike="noStrike">
                <a:solidFill>
                  <a:schemeClr val="dk1"/>
                </a:solidFill>
                <a:latin typeface="Calibri"/>
                <a:ea typeface="Calibri"/>
                <a:cs typeface="Calibri"/>
                <a:sym typeface="Calibri"/>
              </a:rPr>
              <a:t>השקיה במים שפירים פעם בשלוש-ארבע השקיות של מים מליחים. </a:t>
            </a:r>
            <a:endParaRPr/>
          </a:p>
          <a:p>
            <a:pPr indent="-285750" lvl="1" marL="742950" marR="0" rtl="1" algn="r">
              <a:lnSpc>
                <a:spcPct val="100000"/>
              </a:lnSpc>
              <a:spcBef>
                <a:spcPts val="380"/>
              </a:spcBef>
              <a:spcAft>
                <a:spcPts val="0"/>
              </a:spcAft>
              <a:buClr>
                <a:schemeClr val="dk1"/>
              </a:buClr>
              <a:buSzPts val="1900"/>
              <a:buFont typeface="Arial"/>
              <a:buChar char="–"/>
            </a:pPr>
            <a:r>
              <a:rPr b="0" i="0" lang="en-US" sz="1900" u="none" cap="none" strike="noStrike">
                <a:solidFill>
                  <a:schemeClr val="dk1"/>
                </a:solidFill>
                <a:latin typeface="Calibri"/>
                <a:ea typeface="Calibri"/>
                <a:cs typeface="Calibri"/>
                <a:sym typeface="Calibri"/>
              </a:rPr>
              <a:t>העברת חומצה חלשה במערכת ההשקייה לניקוי אבנית.</a:t>
            </a:r>
            <a:endParaRPr/>
          </a:p>
          <a:p>
            <a:pPr indent="-203200" lvl="0" marL="342900" marR="0" rtl="1" algn="r">
              <a:lnSpc>
                <a:spcPct val="80000"/>
              </a:lnSpc>
              <a:spcBef>
                <a:spcPts val="440"/>
              </a:spcBef>
              <a:spcAft>
                <a:spcPts val="0"/>
              </a:spcAft>
              <a:buClr>
                <a:schemeClr val="dk1"/>
              </a:buClr>
              <a:buSzPts val="2200"/>
              <a:buFont typeface="Arial"/>
              <a:buNone/>
            </a:pPr>
            <a:r>
              <a:t/>
            </a:r>
            <a:endParaRPr b="0" i="0" sz="2200" u="none">
              <a:solidFill>
                <a:schemeClr val="dk1"/>
              </a:solidFill>
              <a:latin typeface="Calibri"/>
              <a:ea typeface="Calibri"/>
              <a:cs typeface="Calibri"/>
              <a:sym typeface="Calibri"/>
            </a:endParaRPr>
          </a:p>
          <a:p>
            <a:pPr indent="-342900" lvl="0" marL="342900" marR="0" rtl="1" algn="r">
              <a:lnSpc>
                <a:spcPct val="80000"/>
              </a:lnSpc>
              <a:spcBef>
                <a:spcPts val="440"/>
              </a:spcBef>
              <a:spcAft>
                <a:spcPts val="0"/>
              </a:spcAft>
              <a:buClr>
                <a:schemeClr val="dk1"/>
              </a:buClr>
              <a:buSzPts val="2200"/>
              <a:buFont typeface="Arial"/>
              <a:buChar char="•"/>
            </a:pPr>
            <a:r>
              <a:rPr b="0" i="0" lang="en-US" sz="2200" u="none">
                <a:solidFill>
                  <a:schemeClr val="dk1"/>
                </a:solidFill>
                <a:latin typeface="Calibri"/>
                <a:ea typeface="Calibri"/>
                <a:cs typeface="Calibri"/>
                <a:sym typeface="Calibri"/>
              </a:rPr>
              <a:t>סוג המלחים : </a:t>
            </a:r>
            <a:endParaRPr/>
          </a:p>
          <a:p>
            <a:pPr indent="-285750" lvl="1" marL="742950" marR="0" rtl="1" algn="r">
              <a:lnSpc>
                <a:spcPct val="100000"/>
              </a:lnSpc>
              <a:spcBef>
                <a:spcPts val="36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נתרן וכלור (מלח בישול)</a:t>
            </a:r>
            <a:endParaRPr/>
          </a:p>
          <a:p>
            <a:pPr indent="-285750" lvl="1" marL="742950" marR="0" rtl="1" algn="r">
              <a:lnSpc>
                <a:spcPct val="100000"/>
              </a:lnSpc>
              <a:spcBef>
                <a:spcPts val="36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בורן גם הוא בעל השפעה שלילית.</a:t>
            </a:r>
            <a:endParaRPr/>
          </a:p>
          <a:p>
            <a:pPr indent="-285750" lvl="1" marL="742950" marR="0" rtl="1" algn="r">
              <a:lnSpc>
                <a:spcPct val="100000"/>
              </a:lnSpc>
              <a:spcBef>
                <a:spcPts val="36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דו פחמה (אבנית) מגביר את רגישות הצמחי</a:t>
            </a:r>
            <a:endParaRPr/>
          </a:p>
        </p:txBody>
      </p:sp>
      <p:pic>
        <p:nvPicPr>
          <p:cNvPr descr="×ª××¦××ª ×ª××× × ×¢×××¨ ××× ××××××" id="292" name="Google Shape;292;p22"/>
          <p:cNvPicPr preferRelativeResize="0"/>
          <p:nvPr/>
        </p:nvPicPr>
        <p:blipFill rotWithShape="1">
          <a:blip r:embed="rId3">
            <a:alphaModFix/>
          </a:blip>
          <a:srcRect b="0" l="5661" r="26300" t="30163"/>
          <a:stretch/>
        </p:blipFill>
        <p:spPr>
          <a:xfrm>
            <a:off x="250825" y="4652962"/>
            <a:ext cx="3024187" cy="207486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23"/>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השקיה במי קולחין</a:t>
            </a:r>
            <a:endParaRPr/>
          </a:p>
        </p:txBody>
      </p:sp>
      <p:sp>
        <p:nvSpPr>
          <p:cNvPr id="298" name="Google Shape;298;p23"/>
          <p:cNvSpPr txBox="1"/>
          <p:nvPr>
            <p:ph idx="1" type="body"/>
          </p:nvPr>
        </p:nvSpPr>
        <p:spPr>
          <a:xfrm>
            <a:off x="3851275" y="1268412"/>
            <a:ext cx="5041900" cy="5589587"/>
          </a:xfrm>
          <a:prstGeom prst="rect">
            <a:avLst/>
          </a:prstGeom>
          <a:noFill/>
          <a:ln>
            <a:noFill/>
          </a:ln>
        </p:spPr>
        <p:txBody>
          <a:bodyPr anchorCtr="0" anchor="t" bIns="45700" lIns="91425" spcFirstLastPara="1" rIns="91425" wrap="square" tIns="45700">
            <a:normAutofit/>
          </a:bodyPr>
          <a:lstStyle/>
          <a:p>
            <a:pPr indent="-342900" lvl="0" marL="342900" marR="0" rtl="1" algn="r">
              <a:lnSpc>
                <a:spcPct val="80000"/>
              </a:lnSpc>
              <a:spcBef>
                <a:spcPts val="0"/>
              </a:spcBef>
              <a:spcAft>
                <a:spcPts val="0"/>
              </a:spcAft>
              <a:buClr>
                <a:schemeClr val="dk1"/>
              </a:buClr>
              <a:buSzPts val="2200"/>
              <a:buFont typeface="Arial"/>
              <a:buChar char="•"/>
            </a:pPr>
            <a:r>
              <a:rPr b="0" i="0" lang="en-US" sz="2200" u="none">
                <a:solidFill>
                  <a:schemeClr val="dk1"/>
                </a:solidFill>
                <a:latin typeface="Calibri"/>
                <a:ea typeface="Calibri"/>
                <a:cs typeface="Calibri"/>
                <a:sym typeface="Calibri"/>
              </a:rPr>
              <a:t>מי ביוב שעברו טיהור, כיום חלק ניכר מהמים המשמשים להשקיה הם מי קולחין.</a:t>
            </a:r>
            <a:endParaRPr/>
          </a:p>
          <a:p>
            <a:pPr indent="-342900" lvl="0" marL="342900" marR="0" rtl="1" algn="r">
              <a:lnSpc>
                <a:spcPct val="80000"/>
              </a:lnSpc>
              <a:spcBef>
                <a:spcPts val="440"/>
              </a:spcBef>
              <a:spcAft>
                <a:spcPts val="0"/>
              </a:spcAft>
              <a:buClr>
                <a:schemeClr val="dk1"/>
              </a:buClr>
              <a:buSzPts val="2200"/>
              <a:buFont typeface="Arial"/>
              <a:buChar char="•"/>
            </a:pPr>
            <a:r>
              <a:rPr b="0" i="0" lang="en-US" sz="2200" u="none">
                <a:solidFill>
                  <a:schemeClr val="dk1"/>
                </a:solidFill>
                <a:latin typeface="Calibri"/>
                <a:ea typeface="Calibri"/>
                <a:cs typeface="Calibri"/>
                <a:sym typeface="Calibri"/>
              </a:rPr>
              <a:t>הטיהור מתרחש בשלושה שלבים:</a:t>
            </a:r>
            <a:endParaRPr b="0" i="0" sz="2200" u="none">
              <a:solidFill>
                <a:schemeClr val="dk1"/>
              </a:solidFill>
              <a:latin typeface="Calibri"/>
              <a:ea typeface="Calibri"/>
              <a:cs typeface="Calibri"/>
              <a:sym typeface="Calibri"/>
            </a:endParaRPr>
          </a:p>
          <a:p>
            <a:pPr indent="-285750" lvl="1" marL="742950" marR="0" rtl="1" algn="r">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Times New Roman"/>
                <a:ea typeface="Times New Roman"/>
                <a:cs typeface="Times New Roman"/>
                <a:sym typeface="Times New Roman"/>
              </a:rPr>
              <a:t>סינון והשקעת חומרים אורגניים מוצקים.</a:t>
            </a:r>
            <a:endParaRPr b="0" i="0" sz="300" u="none" cap="none" strike="noStrike">
              <a:solidFill>
                <a:schemeClr val="dk1"/>
              </a:solidFill>
              <a:latin typeface="Arial"/>
              <a:ea typeface="Arial"/>
              <a:cs typeface="Arial"/>
              <a:sym typeface="Arial"/>
            </a:endParaRPr>
          </a:p>
          <a:p>
            <a:pPr indent="-285750" lvl="1" marL="742950" marR="0" rtl="1" algn="r">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Times New Roman"/>
                <a:ea typeface="Times New Roman"/>
                <a:cs typeface="Times New Roman"/>
                <a:sym typeface="Times New Roman"/>
              </a:rPr>
              <a:t>חמצון המים באמצעות חיידקים הגורמים לניקוי המים מהחומרים הרעילים</a:t>
            </a:r>
            <a:endParaRPr/>
          </a:p>
          <a:p>
            <a:pPr indent="-285750" lvl="1" marL="742950" marR="0" rtl="1" algn="r">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Times New Roman"/>
                <a:ea typeface="Times New Roman"/>
                <a:cs typeface="Times New Roman"/>
                <a:sym typeface="Times New Roman"/>
              </a:rPr>
              <a:t>השמדת הגורמים הפתוגניים באמצעות קרינה אולטרה-סגולה\אינפרא-אדומה. </a:t>
            </a:r>
            <a:endParaRPr b="0" i="0" sz="600" u="none" cap="none" strike="noStrike">
              <a:solidFill>
                <a:schemeClr val="dk1"/>
              </a:solidFill>
              <a:latin typeface="Arial"/>
              <a:ea typeface="Arial"/>
              <a:cs typeface="Arial"/>
              <a:sym typeface="Arial"/>
            </a:endParaRPr>
          </a:p>
          <a:p>
            <a:pPr indent="-342900" lvl="0" marL="342900" marR="0" rtl="1" algn="r">
              <a:lnSpc>
                <a:spcPct val="80000"/>
              </a:lnSpc>
              <a:spcBef>
                <a:spcPts val="440"/>
              </a:spcBef>
              <a:spcAft>
                <a:spcPts val="0"/>
              </a:spcAft>
              <a:buClr>
                <a:schemeClr val="dk1"/>
              </a:buClr>
              <a:buSzPts val="2200"/>
              <a:buFont typeface="Arial"/>
              <a:buChar char="•"/>
            </a:pPr>
            <a:r>
              <a:rPr b="0" i="0" lang="en-US" sz="2200" u="none">
                <a:solidFill>
                  <a:schemeClr val="dk1"/>
                </a:solidFill>
                <a:latin typeface="Calibri"/>
                <a:ea typeface="Calibri"/>
                <a:cs typeface="Calibri"/>
                <a:sym typeface="Calibri"/>
              </a:rPr>
              <a:t>חיסרון מכילים:</a:t>
            </a:r>
            <a:endParaRPr/>
          </a:p>
          <a:p>
            <a:pPr indent="-285750" lvl="1" marL="742950" marR="0" rtl="1" algn="r">
              <a:lnSpc>
                <a:spcPct val="80000"/>
              </a:lnSpc>
              <a:spcBef>
                <a:spcPts val="4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 חיידקים העלולים לזהם את המזון</a:t>
            </a:r>
            <a:endParaRPr/>
          </a:p>
          <a:p>
            <a:pPr indent="-285750" lvl="1" marL="742950" marR="0" rtl="1" algn="r">
              <a:lnSpc>
                <a:spcPct val="80000"/>
              </a:lnSpc>
              <a:spcBef>
                <a:spcPts val="4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מלחים- מלח בישול ובורן שמצוי באבקות כביסה</a:t>
            </a:r>
            <a:endParaRPr/>
          </a:p>
          <a:p>
            <a:pPr indent="-285750" lvl="1" marL="742950" marR="0" rtl="1" algn="r">
              <a:lnSpc>
                <a:spcPct val="80000"/>
              </a:lnSpc>
              <a:spcBef>
                <a:spcPts val="4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דטרגנטים- סבונים</a:t>
            </a:r>
            <a:endParaRPr/>
          </a:p>
          <a:p>
            <a:pPr indent="-342900" lvl="0" marL="342900" marR="0" rtl="1" algn="r">
              <a:lnSpc>
                <a:spcPct val="80000"/>
              </a:lnSpc>
              <a:spcBef>
                <a:spcPts val="440"/>
              </a:spcBef>
              <a:spcAft>
                <a:spcPts val="0"/>
              </a:spcAft>
              <a:buClr>
                <a:schemeClr val="dk1"/>
              </a:buClr>
              <a:buSzPts val="2200"/>
              <a:buFont typeface="Arial"/>
              <a:buChar char="•"/>
            </a:pPr>
            <a:r>
              <a:rPr b="0" i="0" lang="en-US" sz="2200" u="none">
                <a:solidFill>
                  <a:schemeClr val="dk1"/>
                </a:solidFill>
                <a:latin typeface="Calibri"/>
                <a:ea typeface="Calibri"/>
                <a:cs typeface="Calibri"/>
                <a:sym typeface="Calibri"/>
              </a:rPr>
              <a:t>יתרון מכילים:</a:t>
            </a:r>
            <a:endParaRPr/>
          </a:p>
          <a:p>
            <a:pPr indent="-285750" lvl="1" marL="742950" marR="0" rtl="1" algn="r">
              <a:lnSpc>
                <a:spcPct val="80000"/>
              </a:lnSpc>
              <a:spcBef>
                <a:spcPts val="4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חנקן</a:t>
            </a:r>
            <a:endParaRPr/>
          </a:p>
          <a:p>
            <a:pPr indent="-285750" lvl="1" marL="742950" marR="0" rtl="1" algn="r">
              <a:lnSpc>
                <a:spcPct val="80000"/>
              </a:lnSpc>
              <a:spcBef>
                <a:spcPts val="4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 זרחן</a:t>
            </a:r>
            <a:endParaRPr/>
          </a:p>
          <a:p>
            <a:pPr indent="-285750" lvl="1" marL="742950" marR="0" rtl="1" algn="r">
              <a:lnSpc>
                <a:spcPct val="80000"/>
              </a:lnSpc>
              <a:spcBef>
                <a:spcPts val="4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חומר אורגני</a:t>
            </a:r>
            <a:endParaRPr/>
          </a:p>
        </p:txBody>
      </p:sp>
      <p:pic>
        <p:nvPicPr>
          <p:cNvPr descr="×ª××¦××ª ×ª××× × ×¢×××¨ ×× ×§×××××" id="299" name="Google Shape;299;p23"/>
          <p:cNvPicPr preferRelativeResize="0"/>
          <p:nvPr/>
        </p:nvPicPr>
        <p:blipFill rotWithShape="1">
          <a:blip r:embed="rId3">
            <a:alphaModFix/>
          </a:blip>
          <a:srcRect b="0" l="15640" r="16580" t="0"/>
          <a:stretch/>
        </p:blipFill>
        <p:spPr>
          <a:xfrm>
            <a:off x="250825" y="3284537"/>
            <a:ext cx="3744912" cy="31432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2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בדיקות לקביעת איכות המים</a:t>
            </a:r>
            <a:endParaRPr/>
          </a:p>
        </p:txBody>
      </p:sp>
      <p:sp>
        <p:nvSpPr>
          <p:cNvPr id="305" name="Google Shape;305;p24"/>
          <p:cNvSpPr txBox="1"/>
          <p:nvPr>
            <p:ph idx="1" type="body"/>
          </p:nvPr>
        </p:nvSpPr>
        <p:spPr>
          <a:xfrm>
            <a:off x="4211637" y="1600200"/>
            <a:ext cx="4475162" cy="4525962"/>
          </a:xfrm>
          <a:prstGeom prst="rect">
            <a:avLst/>
          </a:prstGeom>
          <a:noFill/>
          <a:ln>
            <a:noFill/>
          </a:ln>
        </p:spPr>
        <p:txBody>
          <a:bodyPr anchorCtr="0" anchor="t" bIns="45700" lIns="91425" spcFirstLastPara="1" rIns="91425" wrap="square" tIns="45700">
            <a:normAutofit/>
          </a:bodyPr>
          <a:lstStyle/>
          <a:p>
            <a:pPr indent="-342900" lvl="0" marL="342900" marR="0" rtl="1" algn="r">
              <a:lnSpc>
                <a:spcPct val="90000"/>
              </a:lnSpc>
              <a:spcBef>
                <a:spcPts val="0"/>
              </a:spcBef>
              <a:spcAft>
                <a:spcPts val="0"/>
              </a:spcAft>
              <a:buClr>
                <a:schemeClr val="dk1"/>
              </a:buClr>
              <a:buSzPts val="2400"/>
              <a:buFont typeface="Arial"/>
              <a:buChar char="•"/>
            </a:pPr>
            <a:r>
              <a:rPr b="1" i="0" lang="en-US" sz="2400" u="none">
                <a:solidFill>
                  <a:schemeClr val="dk1"/>
                </a:solidFill>
                <a:latin typeface="Calibri"/>
                <a:ea typeface="Calibri"/>
                <a:cs typeface="Calibri"/>
                <a:sym typeface="Calibri"/>
              </a:rPr>
              <a:t>COD (צריכת חמצן כימי) ו- BOD (צריכת חמצן  ביוכימי) - </a:t>
            </a:r>
            <a:r>
              <a:rPr b="0" i="0" lang="en-US" sz="2400" u="none">
                <a:solidFill>
                  <a:schemeClr val="dk1"/>
                </a:solidFill>
                <a:latin typeface="Calibri"/>
                <a:ea typeface="Calibri"/>
                <a:cs typeface="Calibri"/>
                <a:sym typeface="Calibri"/>
              </a:rPr>
              <a:t>בודקים את כמות החמצן הנדרשת על מנת לחמצן את כל החומר האורגני במים. מהווה מדד לרמת הזיהום בשפכים.</a:t>
            </a:r>
            <a:endParaRPr/>
          </a:p>
          <a:p>
            <a:pPr indent="-342900" lvl="0" marL="342900" marR="0" rtl="1" algn="r">
              <a:lnSpc>
                <a:spcPct val="90000"/>
              </a:lnSpc>
              <a:spcBef>
                <a:spcPts val="480"/>
              </a:spcBef>
              <a:spcAft>
                <a:spcPts val="0"/>
              </a:spcAft>
              <a:buClr>
                <a:schemeClr val="dk1"/>
              </a:buClr>
              <a:buSzPts val="2400"/>
              <a:buFont typeface="Arial"/>
              <a:buChar char="•"/>
            </a:pPr>
            <a:r>
              <a:rPr b="1" i="0" lang="en-US" sz="2400" u="none">
                <a:solidFill>
                  <a:schemeClr val="dk1"/>
                </a:solidFill>
                <a:latin typeface="Calibri"/>
                <a:ea typeface="Calibri"/>
                <a:cs typeface="Calibri"/>
                <a:sym typeface="Calibri"/>
              </a:rPr>
              <a:t>בדיקת עכירות - </a:t>
            </a:r>
            <a:r>
              <a:rPr b="0" i="0" lang="en-US" sz="2400" u="none">
                <a:solidFill>
                  <a:schemeClr val="dk1"/>
                </a:solidFill>
                <a:latin typeface="Calibri"/>
                <a:ea typeface="Calibri"/>
                <a:cs typeface="Calibri"/>
                <a:sym typeface="Calibri"/>
              </a:rPr>
              <a:t>מדד לכמות המומסים במים ומיקרואורגניזמים.</a:t>
            </a:r>
            <a:endParaRPr/>
          </a:p>
          <a:p>
            <a:pPr indent="-342900" lvl="0" marL="342900" marR="0" rtl="1" algn="r">
              <a:lnSpc>
                <a:spcPct val="90000"/>
              </a:lnSpc>
              <a:spcBef>
                <a:spcPts val="480"/>
              </a:spcBef>
              <a:spcAft>
                <a:spcPts val="0"/>
              </a:spcAft>
              <a:buClr>
                <a:schemeClr val="dk1"/>
              </a:buClr>
              <a:buSzPts val="2400"/>
              <a:buFont typeface="Arial"/>
              <a:buChar char="•"/>
            </a:pPr>
            <a:r>
              <a:rPr b="1" i="0" lang="en-US" sz="2400" u="none">
                <a:solidFill>
                  <a:schemeClr val="dk1"/>
                </a:solidFill>
                <a:latin typeface="Calibri"/>
                <a:ea typeface="Calibri"/>
                <a:cs typeface="Calibri"/>
                <a:sym typeface="Calibri"/>
              </a:rPr>
              <a:t>pH </a:t>
            </a:r>
            <a:r>
              <a:rPr b="0" i="0" lang="en-US" sz="2400" u="none">
                <a:solidFill>
                  <a:schemeClr val="dk1"/>
                </a:solidFill>
                <a:latin typeface="Calibri"/>
                <a:ea typeface="Calibri"/>
                <a:cs typeface="Calibri"/>
                <a:sym typeface="Calibri"/>
              </a:rPr>
              <a:t>- רמת חומציות</a:t>
            </a:r>
            <a:endParaRPr/>
          </a:p>
          <a:p>
            <a:pPr indent="-342900" lvl="0" marL="342900" marR="0" rtl="1" algn="r">
              <a:lnSpc>
                <a:spcPct val="90000"/>
              </a:lnSpc>
              <a:spcBef>
                <a:spcPts val="480"/>
              </a:spcBef>
              <a:spcAft>
                <a:spcPts val="0"/>
              </a:spcAft>
              <a:buClr>
                <a:schemeClr val="dk1"/>
              </a:buClr>
              <a:buSzPts val="2400"/>
              <a:buFont typeface="Arial"/>
              <a:buChar char="•"/>
            </a:pPr>
            <a:r>
              <a:rPr b="1" i="0" lang="en-US" sz="2400" u="none">
                <a:solidFill>
                  <a:schemeClr val="dk1"/>
                </a:solidFill>
                <a:latin typeface="Calibri"/>
                <a:ea typeface="Calibri"/>
                <a:cs typeface="Calibri"/>
                <a:sym typeface="Calibri"/>
              </a:rPr>
              <a:t>בדיקות ריכוזי נתרן - </a:t>
            </a:r>
            <a:r>
              <a:rPr b="0" i="0" lang="en-US" sz="2400" u="none">
                <a:solidFill>
                  <a:schemeClr val="dk1"/>
                </a:solidFill>
                <a:latin typeface="Calibri"/>
                <a:ea typeface="Calibri"/>
                <a:cs typeface="Calibri"/>
                <a:sym typeface="Calibri"/>
              </a:rPr>
              <a:t>מומס במים ומשפיע על המליחות והמוליכות החשמלית</a:t>
            </a:r>
            <a:endParaRPr/>
          </a:p>
          <a:p>
            <a:pPr indent="-342900" lvl="0" marL="342900" marR="0" rtl="1" algn="r">
              <a:lnSpc>
                <a:spcPct val="90000"/>
              </a:lnSpc>
              <a:spcBef>
                <a:spcPts val="600"/>
              </a:spcBef>
              <a:spcAft>
                <a:spcPts val="0"/>
              </a:spcAft>
              <a:buClr>
                <a:schemeClr val="dk1"/>
              </a:buClr>
              <a:buSzPts val="3000"/>
              <a:buFont typeface="Arial"/>
              <a:buNone/>
            </a:pPr>
            <a:r>
              <a:t/>
            </a:r>
            <a:endParaRPr b="1" i="0" sz="3000" u="sng">
              <a:solidFill>
                <a:schemeClr val="dk1"/>
              </a:solidFill>
              <a:latin typeface="Calibri"/>
              <a:ea typeface="Calibri"/>
              <a:cs typeface="Calibri"/>
              <a:sym typeface="Calibri"/>
            </a:endParaRPr>
          </a:p>
          <a:p>
            <a:pPr indent="-152400" lvl="0" marL="342900" marR="0" rtl="0" algn="l">
              <a:spcBef>
                <a:spcPts val="600"/>
              </a:spcBef>
              <a:spcAft>
                <a:spcPts val="0"/>
              </a:spcAft>
              <a:buClr>
                <a:schemeClr val="dk1"/>
              </a:buClr>
              <a:buSzPts val="3000"/>
              <a:buFont typeface="Arial"/>
              <a:buNone/>
            </a:pPr>
            <a:r>
              <a:t/>
            </a:r>
            <a:endParaRPr b="1" i="0" sz="3000" u="sng">
              <a:solidFill>
                <a:schemeClr val="dk1"/>
              </a:solidFill>
              <a:latin typeface="Calibri"/>
              <a:ea typeface="Calibri"/>
              <a:cs typeface="Calibri"/>
              <a:sym typeface="Calibri"/>
            </a:endParaRPr>
          </a:p>
        </p:txBody>
      </p:sp>
      <p:pic>
        <p:nvPicPr>
          <p:cNvPr descr="×ª××¦××ª ×ª××× × ×¢×××¨ ×××××ª ××××" id="306" name="Google Shape;306;p24"/>
          <p:cNvPicPr preferRelativeResize="0"/>
          <p:nvPr/>
        </p:nvPicPr>
        <p:blipFill rotWithShape="1">
          <a:blip r:embed="rId3">
            <a:alphaModFix/>
          </a:blip>
          <a:srcRect b="0" l="0" r="0" t="0"/>
          <a:stretch/>
        </p:blipFill>
        <p:spPr>
          <a:xfrm>
            <a:off x="250825" y="2636837"/>
            <a:ext cx="3886200" cy="25812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25"/>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תכנון מערכת השקיה</a:t>
            </a:r>
            <a:endParaRPr/>
          </a:p>
        </p:txBody>
      </p:sp>
      <p:sp>
        <p:nvSpPr>
          <p:cNvPr id="312" name="Google Shape;312;p25"/>
          <p:cNvSpPr txBox="1"/>
          <p:nvPr>
            <p:ph idx="1" type="body"/>
          </p:nvPr>
        </p:nvSpPr>
        <p:spPr>
          <a:xfrm>
            <a:off x="3492500" y="1484312"/>
            <a:ext cx="5194300" cy="4997450"/>
          </a:xfrm>
          <a:prstGeom prst="rect">
            <a:avLst/>
          </a:prstGeom>
          <a:noFill/>
          <a:ln>
            <a:noFill/>
          </a:ln>
        </p:spPr>
        <p:txBody>
          <a:bodyPr anchorCtr="0" anchor="t" bIns="45700" lIns="91425" spcFirstLastPara="1" rIns="91425" wrap="square" tIns="45700">
            <a:normAutofit/>
          </a:bodyPr>
          <a:lstStyle/>
          <a:p>
            <a:pPr indent="-342900" lvl="0" marL="342900" marR="0" rtl="1" algn="r">
              <a:lnSpc>
                <a:spcPct val="90000"/>
              </a:lnSpc>
              <a:spcBef>
                <a:spcPts val="0"/>
              </a:spcBef>
              <a:spcAft>
                <a:spcPts val="0"/>
              </a:spcAft>
              <a:buClr>
                <a:schemeClr val="dk1"/>
              </a:buClr>
              <a:buSzPts val="2400"/>
              <a:buFont typeface="Arial"/>
              <a:buNone/>
            </a:pPr>
            <a:r>
              <a:rPr b="0" i="0" lang="en-US" sz="2400" u="none">
                <a:solidFill>
                  <a:schemeClr val="dk1"/>
                </a:solidFill>
                <a:latin typeface="Tahoma"/>
                <a:ea typeface="Tahoma"/>
                <a:cs typeface="Tahoma"/>
                <a:sym typeface="Tahoma"/>
              </a:rPr>
              <a:t>מערכת השקיה צריכה לכלול:</a:t>
            </a:r>
            <a:endParaRPr/>
          </a:p>
          <a:p>
            <a:pPr indent="-342900" lvl="0" marL="342900" marR="0" rtl="1" algn="r">
              <a:lnSpc>
                <a:spcPct val="90000"/>
              </a:lnSpc>
              <a:spcBef>
                <a:spcPts val="480"/>
              </a:spcBef>
              <a:spcAft>
                <a:spcPts val="0"/>
              </a:spcAft>
              <a:buClr>
                <a:schemeClr val="dk1"/>
              </a:buClr>
              <a:buSzPts val="2400"/>
              <a:buFont typeface="Arial"/>
              <a:buChar char="•"/>
            </a:pPr>
            <a:r>
              <a:rPr b="0" i="0" lang="en-US" sz="2400" u="none">
                <a:solidFill>
                  <a:schemeClr val="dk1"/>
                </a:solidFill>
                <a:latin typeface="Tahoma"/>
                <a:ea typeface="Tahoma"/>
                <a:cs typeface="Tahoma"/>
                <a:sym typeface="Tahoma"/>
              </a:rPr>
              <a:t>ברז ראשי</a:t>
            </a:r>
            <a:endParaRPr/>
          </a:p>
          <a:p>
            <a:pPr indent="-342900" lvl="0" marL="342900" marR="0" rtl="1" algn="r">
              <a:lnSpc>
                <a:spcPct val="90000"/>
              </a:lnSpc>
              <a:spcBef>
                <a:spcPts val="480"/>
              </a:spcBef>
              <a:spcAft>
                <a:spcPts val="0"/>
              </a:spcAft>
              <a:buClr>
                <a:schemeClr val="dk1"/>
              </a:buClr>
              <a:buSzPts val="2400"/>
              <a:buFont typeface="Arial"/>
              <a:buChar char="•"/>
            </a:pPr>
            <a:r>
              <a:rPr b="0" i="0" lang="en-US" sz="2400" u="none">
                <a:solidFill>
                  <a:schemeClr val="dk1"/>
                </a:solidFill>
                <a:latin typeface="Tahoma"/>
                <a:ea typeface="Tahoma"/>
                <a:cs typeface="Tahoma"/>
                <a:sym typeface="Tahoma"/>
              </a:rPr>
              <a:t>שעון מים</a:t>
            </a:r>
            <a:endParaRPr/>
          </a:p>
          <a:p>
            <a:pPr indent="-342900" lvl="0" marL="342900" marR="0" rtl="1" algn="r">
              <a:lnSpc>
                <a:spcPct val="90000"/>
              </a:lnSpc>
              <a:spcBef>
                <a:spcPts val="480"/>
              </a:spcBef>
              <a:spcAft>
                <a:spcPts val="0"/>
              </a:spcAft>
              <a:buClr>
                <a:schemeClr val="dk1"/>
              </a:buClr>
              <a:buSzPts val="2400"/>
              <a:buFont typeface="Arial"/>
              <a:buChar char="•"/>
            </a:pPr>
            <a:r>
              <a:rPr b="0" i="0" lang="en-US" sz="2400" u="none">
                <a:solidFill>
                  <a:schemeClr val="dk1"/>
                </a:solidFill>
                <a:latin typeface="Tahoma"/>
                <a:ea typeface="Tahoma"/>
                <a:cs typeface="Tahoma"/>
                <a:sym typeface="Tahoma"/>
              </a:rPr>
              <a:t>מז"ח (מונע זרימה חוזרת)- מונע חזרה של מים עם דשן וכימיקלים לתוך מערכת ההשקיה הראשית.</a:t>
            </a:r>
            <a:endParaRPr/>
          </a:p>
          <a:p>
            <a:pPr indent="-342900" lvl="0" marL="342900" marR="0" rtl="1" algn="r">
              <a:lnSpc>
                <a:spcPct val="90000"/>
              </a:lnSpc>
              <a:spcBef>
                <a:spcPts val="480"/>
              </a:spcBef>
              <a:spcAft>
                <a:spcPts val="0"/>
              </a:spcAft>
              <a:buClr>
                <a:schemeClr val="dk1"/>
              </a:buClr>
              <a:buSzPts val="2400"/>
              <a:buFont typeface="Arial"/>
              <a:buChar char="•"/>
            </a:pPr>
            <a:r>
              <a:rPr b="0" i="0" lang="en-US" sz="2400" u="none">
                <a:solidFill>
                  <a:schemeClr val="dk1"/>
                </a:solidFill>
                <a:latin typeface="Tahoma"/>
                <a:ea typeface="Tahoma"/>
                <a:cs typeface="Tahoma"/>
                <a:sym typeface="Tahoma"/>
              </a:rPr>
              <a:t>מסנן</a:t>
            </a:r>
            <a:endParaRPr/>
          </a:p>
          <a:p>
            <a:pPr indent="-342900" lvl="0" marL="342900" marR="0" rtl="1" algn="r">
              <a:lnSpc>
                <a:spcPct val="90000"/>
              </a:lnSpc>
              <a:spcBef>
                <a:spcPts val="480"/>
              </a:spcBef>
              <a:spcAft>
                <a:spcPts val="0"/>
              </a:spcAft>
              <a:buClr>
                <a:schemeClr val="dk1"/>
              </a:buClr>
              <a:buSzPts val="2400"/>
              <a:buFont typeface="Arial"/>
              <a:buChar char="•"/>
            </a:pPr>
            <a:r>
              <a:rPr b="0" i="0" lang="en-US" sz="2400" u="none">
                <a:solidFill>
                  <a:schemeClr val="dk1"/>
                </a:solidFill>
                <a:latin typeface="Tahoma"/>
                <a:ea typeface="Tahoma"/>
                <a:cs typeface="Tahoma"/>
                <a:sym typeface="Tahoma"/>
              </a:rPr>
              <a:t>משאבת דשן</a:t>
            </a:r>
            <a:endParaRPr/>
          </a:p>
          <a:p>
            <a:pPr indent="-342900" lvl="0" marL="342900" marR="0" rtl="1" algn="r">
              <a:lnSpc>
                <a:spcPct val="90000"/>
              </a:lnSpc>
              <a:spcBef>
                <a:spcPts val="480"/>
              </a:spcBef>
              <a:spcAft>
                <a:spcPts val="0"/>
              </a:spcAft>
              <a:buClr>
                <a:schemeClr val="dk1"/>
              </a:buClr>
              <a:buSzPts val="2400"/>
              <a:buFont typeface="Arial"/>
              <a:buChar char="•"/>
            </a:pPr>
            <a:r>
              <a:rPr b="0" i="0" lang="en-US" sz="2400" u="none">
                <a:solidFill>
                  <a:schemeClr val="dk1"/>
                </a:solidFill>
                <a:latin typeface="Tahoma"/>
                <a:ea typeface="Tahoma"/>
                <a:cs typeface="Tahoma"/>
                <a:sym typeface="Tahoma"/>
              </a:rPr>
              <a:t>ברזים משניים (מגופים)</a:t>
            </a:r>
            <a:endParaRPr/>
          </a:p>
          <a:p>
            <a:pPr indent="-342900" lvl="0" marL="342900" marR="0" rtl="1" algn="r">
              <a:lnSpc>
                <a:spcPct val="90000"/>
              </a:lnSpc>
              <a:spcBef>
                <a:spcPts val="480"/>
              </a:spcBef>
              <a:spcAft>
                <a:spcPts val="0"/>
              </a:spcAft>
              <a:buClr>
                <a:schemeClr val="dk1"/>
              </a:buClr>
              <a:buSzPts val="2400"/>
              <a:buFont typeface="Arial"/>
              <a:buChar char="•"/>
            </a:pPr>
            <a:r>
              <a:rPr b="0" i="0" lang="en-US" sz="2400" u="none">
                <a:solidFill>
                  <a:schemeClr val="dk1"/>
                </a:solidFill>
                <a:latin typeface="Tahoma"/>
                <a:ea typeface="Tahoma"/>
                <a:cs typeface="Tahoma"/>
                <a:sym typeface="Tahoma"/>
              </a:rPr>
              <a:t>מחשב השקיה.</a:t>
            </a:r>
            <a:endParaRPr/>
          </a:p>
          <a:p>
            <a:pPr indent="-342900" lvl="0" marL="342900" marR="0" rtl="1" algn="r">
              <a:lnSpc>
                <a:spcPct val="90000"/>
              </a:lnSpc>
              <a:spcBef>
                <a:spcPts val="480"/>
              </a:spcBef>
              <a:spcAft>
                <a:spcPts val="0"/>
              </a:spcAft>
              <a:buClr>
                <a:schemeClr val="dk1"/>
              </a:buClr>
              <a:buSzPts val="2400"/>
              <a:buFont typeface="Arial"/>
              <a:buChar char="•"/>
            </a:pPr>
            <a:r>
              <a:rPr b="0" i="0" lang="en-US" sz="2400" u="none">
                <a:solidFill>
                  <a:schemeClr val="dk1"/>
                </a:solidFill>
                <a:latin typeface="Tahoma"/>
                <a:ea typeface="Tahoma"/>
                <a:cs typeface="Tahoma"/>
                <a:sym typeface="Tahoma"/>
              </a:rPr>
              <a:t>שובר לחץ - להוריד את לחץ המים כך שיתאים לשימוש בטפטוף.</a:t>
            </a:r>
            <a:endParaRPr/>
          </a:p>
        </p:txBody>
      </p:sp>
      <p:pic>
        <p:nvPicPr>
          <p:cNvPr descr="×ª××¦××ª ×ª××× × ×¢×××¨ ××¢×¨××ª ××©×§××" id="313" name="Google Shape;313;p25"/>
          <p:cNvPicPr preferRelativeResize="0"/>
          <p:nvPr/>
        </p:nvPicPr>
        <p:blipFill rotWithShape="1">
          <a:blip r:embed="rId3">
            <a:alphaModFix/>
          </a:blip>
          <a:srcRect b="0" l="0" r="0" t="0"/>
          <a:stretch/>
        </p:blipFill>
        <p:spPr>
          <a:xfrm>
            <a:off x="179387" y="1196975"/>
            <a:ext cx="3333750" cy="52387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26"/>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תכנון מערכת השקייה</a:t>
            </a:r>
            <a:endParaRPr/>
          </a:p>
        </p:txBody>
      </p:sp>
      <p:pic>
        <p:nvPicPr>
          <p:cNvPr id="319" name="Google Shape;319;p26"/>
          <p:cNvPicPr preferRelativeResize="0"/>
          <p:nvPr>
            <p:ph idx="1" type="body"/>
          </p:nvPr>
        </p:nvPicPr>
        <p:blipFill rotWithShape="1">
          <a:blip r:embed="rId3">
            <a:alphaModFix/>
          </a:blip>
          <a:srcRect b="0" l="0" r="0" t="0"/>
          <a:stretch/>
        </p:blipFill>
        <p:spPr>
          <a:xfrm>
            <a:off x="1371600" y="1676400"/>
            <a:ext cx="6096000" cy="4572000"/>
          </a:xfrm>
          <a:prstGeom prst="rect">
            <a:avLst/>
          </a:prstGeom>
          <a:noFill/>
          <a:ln>
            <a:noFill/>
          </a:ln>
        </p:spPr>
      </p:pic>
      <p:cxnSp>
        <p:nvCxnSpPr>
          <p:cNvPr id="320" name="Google Shape;320;p26"/>
          <p:cNvCxnSpPr/>
          <p:nvPr/>
        </p:nvCxnSpPr>
        <p:spPr>
          <a:xfrm rot="10800000">
            <a:off x="1066800" y="2971800"/>
            <a:ext cx="1752600" cy="990600"/>
          </a:xfrm>
          <a:prstGeom prst="straightConnector1">
            <a:avLst/>
          </a:prstGeom>
          <a:noFill/>
          <a:ln cap="flat" cmpd="sng" w="9525">
            <a:solidFill>
              <a:srgbClr val="4A7EBB"/>
            </a:solidFill>
            <a:prstDash val="solid"/>
            <a:miter lim="8000"/>
            <a:headEnd len="med" w="med" type="none"/>
            <a:tailEnd len="med" w="med" type="triangle"/>
          </a:ln>
        </p:spPr>
      </p:cxnSp>
      <p:sp>
        <p:nvSpPr>
          <p:cNvPr id="321" name="Google Shape;321;p26"/>
          <p:cNvSpPr txBox="1"/>
          <p:nvPr/>
        </p:nvSpPr>
        <p:spPr>
          <a:xfrm>
            <a:off x="152400" y="2819400"/>
            <a:ext cx="914400" cy="523875"/>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400"/>
              <a:buFont typeface="Calibri"/>
              <a:buNone/>
            </a:pPr>
            <a:r>
              <a:rPr b="0" i="0" lang="en-US" sz="1400" u="none">
                <a:solidFill>
                  <a:schemeClr val="dk1"/>
                </a:solidFill>
                <a:latin typeface="Calibri"/>
                <a:ea typeface="Calibri"/>
                <a:cs typeface="Calibri"/>
                <a:sym typeface="Calibri"/>
              </a:rPr>
              <a:t>משאבת דשן</a:t>
            </a:r>
            <a:endParaRPr/>
          </a:p>
        </p:txBody>
      </p:sp>
      <p:cxnSp>
        <p:nvCxnSpPr>
          <p:cNvPr id="322" name="Google Shape;322;p26"/>
          <p:cNvCxnSpPr/>
          <p:nvPr/>
        </p:nvCxnSpPr>
        <p:spPr>
          <a:xfrm rot="10800000">
            <a:off x="4419600" y="3581400"/>
            <a:ext cx="381000" cy="1066800"/>
          </a:xfrm>
          <a:prstGeom prst="straightConnector1">
            <a:avLst/>
          </a:prstGeom>
          <a:noFill/>
          <a:ln cap="flat" cmpd="sng" w="9525">
            <a:solidFill>
              <a:srgbClr val="4A7EBB"/>
            </a:solidFill>
            <a:prstDash val="solid"/>
            <a:miter lim="8000"/>
            <a:headEnd len="med" w="med" type="none"/>
            <a:tailEnd len="med" w="med" type="triangle"/>
          </a:ln>
        </p:spPr>
      </p:cxnSp>
      <p:sp>
        <p:nvSpPr>
          <p:cNvPr id="323" name="Google Shape;323;p26"/>
          <p:cNvSpPr txBox="1"/>
          <p:nvPr/>
        </p:nvSpPr>
        <p:spPr>
          <a:xfrm>
            <a:off x="4076700" y="3211512"/>
            <a:ext cx="685800" cy="369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מז"ח</a:t>
            </a:r>
            <a:endParaRPr/>
          </a:p>
        </p:txBody>
      </p:sp>
      <p:cxnSp>
        <p:nvCxnSpPr>
          <p:cNvPr id="324" name="Google Shape;324;p26"/>
          <p:cNvCxnSpPr/>
          <p:nvPr/>
        </p:nvCxnSpPr>
        <p:spPr>
          <a:xfrm>
            <a:off x="6553200" y="4343400"/>
            <a:ext cx="1447800" cy="0"/>
          </a:xfrm>
          <a:prstGeom prst="straightConnector1">
            <a:avLst/>
          </a:prstGeom>
          <a:noFill/>
          <a:ln cap="flat" cmpd="sng" w="9525">
            <a:solidFill>
              <a:srgbClr val="4A7EBB"/>
            </a:solidFill>
            <a:prstDash val="solid"/>
            <a:miter lim="8000"/>
            <a:headEnd len="med" w="med" type="none"/>
            <a:tailEnd len="med" w="med" type="triangle"/>
          </a:ln>
        </p:spPr>
      </p:cxnSp>
      <p:sp>
        <p:nvSpPr>
          <p:cNvPr id="325" name="Google Shape;325;p26"/>
          <p:cNvSpPr txBox="1"/>
          <p:nvPr/>
        </p:nvSpPr>
        <p:spPr>
          <a:xfrm>
            <a:off x="8153400" y="4191000"/>
            <a:ext cx="682625" cy="369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מסנן</a:t>
            </a:r>
            <a:endParaRPr/>
          </a:p>
        </p:txBody>
      </p:sp>
      <p:cxnSp>
        <p:nvCxnSpPr>
          <p:cNvPr id="326" name="Google Shape;326;p26"/>
          <p:cNvCxnSpPr/>
          <p:nvPr/>
        </p:nvCxnSpPr>
        <p:spPr>
          <a:xfrm flipH="1" rot="10800000">
            <a:off x="6477000" y="2971800"/>
            <a:ext cx="1371600" cy="109537"/>
          </a:xfrm>
          <a:prstGeom prst="straightConnector1">
            <a:avLst/>
          </a:prstGeom>
          <a:noFill/>
          <a:ln cap="flat" cmpd="sng" w="9525">
            <a:solidFill>
              <a:srgbClr val="4A7EBB"/>
            </a:solidFill>
            <a:prstDash val="solid"/>
            <a:miter lim="8000"/>
            <a:headEnd len="med" w="med" type="none"/>
            <a:tailEnd len="med" w="med" type="triangle"/>
          </a:ln>
        </p:spPr>
      </p:cxnSp>
      <p:sp>
        <p:nvSpPr>
          <p:cNvPr id="327" name="Google Shape;327;p26"/>
          <p:cNvSpPr txBox="1"/>
          <p:nvPr/>
        </p:nvSpPr>
        <p:spPr>
          <a:xfrm>
            <a:off x="7737475" y="2449512"/>
            <a:ext cx="987425" cy="922337"/>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מגוף ראשי + מחשב</a:t>
            </a:r>
            <a:endParaRPr/>
          </a:p>
        </p:txBody>
      </p:sp>
      <p:cxnSp>
        <p:nvCxnSpPr>
          <p:cNvPr id="328" name="Google Shape;328;p26"/>
          <p:cNvCxnSpPr/>
          <p:nvPr/>
        </p:nvCxnSpPr>
        <p:spPr>
          <a:xfrm rot="10800000">
            <a:off x="5105400" y="2971800"/>
            <a:ext cx="381000" cy="425450"/>
          </a:xfrm>
          <a:prstGeom prst="straightConnector1">
            <a:avLst/>
          </a:prstGeom>
          <a:noFill/>
          <a:ln cap="flat" cmpd="sng" w="9525">
            <a:solidFill>
              <a:srgbClr val="4A7EBB"/>
            </a:solidFill>
            <a:prstDash val="solid"/>
            <a:miter lim="8000"/>
            <a:headEnd len="med" w="med" type="none"/>
            <a:tailEnd len="med" w="med" type="triangle"/>
          </a:ln>
        </p:spPr>
      </p:cxnSp>
      <p:sp>
        <p:nvSpPr>
          <p:cNvPr id="329" name="Google Shape;329;p26"/>
          <p:cNvSpPr txBox="1"/>
          <p:nvPr/>
        </p:nvSpPr>
        <p:spPr>
          <a:xfrm>
            <a:off x="4229100" y="2514600"/>
            <a:ext cx="1104900" cy="369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שובר לחץ</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2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תכנון מערכת השקייה</a:t>
            </a:r>
            <a:endParaRPr/>
          </a:p>
        </p:txBody>
      </p:sp>
      <p:pic>
        <p:nvPicPr>
          <p:cNvPr id="335" name="Google Shape;335;p27"/>
          <p:cNvPicPr preferRelativeResize="0"/>
          <p:nvPr>
            <p:ph idx="1" type="body"/>
          </p:nvPr>
        </p:nvPicPr>
        <p:blipFill rotWithShape="1">
          <a:blip r:embed="rId3">
            <a:alphaModFix/>
          </a:blip>
          <a:srcRect b="0" l="0" r="0" t="0"/>
          <a:stretch/>
        </p:blipFill>
        <p:spPr>
          <a:xfrm>
            <a:off x="301625" y="1828800"/>
            <a:ext cx="8540750" cy="3886200"/>
          </a:xfrm>
          <a:prstGeom prst="rect">
            <a:avLst/>
          </a:prstGeom>
          <a:noFill/>
          <a:ln>
            <a:noFill/>
          </a:ln>
        </p:spPr>
      </p:pic>
      <p:cxnSp>
        <p:nvCxnSpPr>
          <p:cNvPr id="336" name="Google Shape;336;p27"/>
          <p:cNvCxnSpPr/>
          <p:nvPr/>
        </p:nvCxnSpPr>
        <p:spPr>
          <a:xfrm rot="10800000">
            <a:off x="2286000" y="1676400"/>
            <a:ext cx="0" cy="1143000"/>
          </a:xfrm>
          <a:prstGeom prst="straightConnector1">
            <a:avLst/>
          </a:prstGeom>
          <a:noFill/>
          <a:ln cap="flat" cmpd="sng" w="9525">
            <a:solidFill>
              <a:srgbClr val="4A7EBB"/>
            </a:solidFill>
            <a:prstDash val="solid"/>
            <a:miter lim="8000"/>
            <a:headEnd len="med" w="med" type="none"/>
            <a:tailEnd len="med" w="med" type="triangle"/>
          </a:ln>
        </p:spPr>
      </p:cxnSp>
      <p:sp>
        <p:nvSpPr>
          <p:cNvPr id="337" name="Google Shape;337;p27"/>
          <p:cNvSpPr txBox="1"/>
          <p:nvPr/>
        </p:nvSpPr>
        <p:spPr>
          <a:xfrm>
            <a:off x="1371600" y="1382712"/>
            <a:ext cx="1371600" cy="369887"/>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שעון מים</a:t>
            </a:r>
            <a:endParaRPr/>
          </a:p>
        </p:txBody>
      </p:sp>
      <p:cxnSp>
        <p:nvCxnSpPr>
          <p:cNvPr id="338" name="Google Shape;338;p27"/>
          <p:cNvCxnSpPr/>
          <p:nvPr/>
        </p:nvCxnSpPr>
        <p:spPr>
          <a:xfrm rot="10800000">
            <a:off x="1066800" y="1676400"/>
            <a:ext cx="228600" cy="1143000"/>
          </a:xfrm>
          <a:prstGeom prst="straightConnector1">
            <a:avLst/>
          </a:prstGeom>
          <a:noFill/>
          <a:ln cap="flat" cmpd="sng" w="9525">
            <a:solidFill>
              <a:srgbClr val="4A7EBB"/>
            </a:solidFill>
            <a:prstDash val="solid"/>
            <a:miter lim="8000"/>
            <a:headEnd len="med" w="med" type="none"/>
            <a:tailEnd len="med" w="med" type="triangle"/>
          </a:ln>
        </p:spPr>
      </p:cxnSp>
      <p:sp>
        <p:nvSpPr>
          <p:cNvPr id="339" name="Google Shape;339;p27"/>
          <p:cNvSpPr txBox="1"/>
          <p:nvPr/>
        </p:nvSpPr>
        <p:spPr>
          <a:xfrm>
            <a:off x="323850" y="1268412"/>
            <a:ext cx="1143000" cy="369887"/>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שובר לחץ</a:t>
            </a:r>
            <a:endParaRPr/>
          </a:p>
        </p:txBody>
      </p:sp>
      <p:cxnSp>
        <p:nvCxnSpPr>
          <p:cNvPr id="340" name="Google Shape;340;p27"/>
          <p:cNvCxnSpPr/>
          <p:nvPr/>
        </p:nvCxnSpPr>
        <p:spPr>
          <a:xfrm rot="10800000">
            <a:off x="3276600" y="1676400"/>
            <a:ext cx="0" cy="1371600"/>
          </a:xfrm>
          <a:prstGeom prst="straightConnector1">
            <a:avLst/>
          </a:prstGeom>
          <a:noFill/>
          <a:ln cap="flat" cmpd="sng" w="9525">
            <a:solidFill>
              <a:srgbClr val="4A7EBB"/>
            </a:solidFill>
            <a:prstDash val="solid"/>
            <a:miter lim="8000"/>
            <a:headEnd len="med" w="med" type="none"/>
            <a:tailEnd len="med" w="med" type="triangle"/>
          </a:ln>
        </p:spPr>
      </p:cxnSp>
      <p:sp>
        <p:nvSpPr>
          <p:cNvPr id="341" name="Google Shape;341;p27"/>
          <p:cNvSpPr txBox="1"/>
          <p:nvPr/>
        </p:nvSpPr>
        <p:spPr>
          <a:xfrm>
            <a:off x="2933700" y="1390650"/>
            <a:ext cx="685800" cy="368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מסנן</a:t>
            </a:r>
            <a:endParaRPr/>
          </a:p>
        </p:txBody>
      </p:sp>
      <p:cxnSp>
        <p:nvCxnSpPr>
          <p:cNvPr id="342" name="Google Shape;342;p27"/>
          <p:cNvCxnSpPr/>
          <p:nvPr/>
        </p:nvCxnSpPr>
        <p:spPr>
          <a:xfrm>
            <a:off x="3429000" y="4648200"/>
            <a:ext cx="0" cy="1295400"/>
          </a:xfrm>
          <a:prstGeom prst="straightConnector1">
            <a:avLst/>
          </a:prstGeom>
          <a:noFill/>
          <a:ln cap="flat" cmpd="sng" w="9525">
            <a:solidFill>
              <a:srgbClr val="4A7EBB"/>
            </a:solidFill>
            <a:prstDash val="solid"/>
            <a:miter lim="8000"/>
            <a:headEnd len="med" w="med" type="none"/>
            <a:tailEnd len="med" w="med" type="triangle"/>
          </a:ln>
        </p:spPr>
      </p:cxnSp>
      <p:cxnSp>
        <p:nvCxnSpPr>
          <p:cNvPr id="343" name="Google Shape;343;p27"/>
          <p:cNvCxnSpPr/>
          <p:nvPr/>
        </p:nvCxnSpPr>
        <p:spPr>
          <a:xfrm>
            <a:off x="2933700" y="4495800"/>
            <a:ext cx="495300" cy="1447800"/>
          </a:xfrm>
          <a:prstGeom prst="straightConnector1">
            <a:avLst/>
          </a:prstGeom>
          <a:noFill/>
          <a:ln cap="flat" cmpd="sng" w="9525">
            <a:solidFill>
              <a:srgbClr val="4A7EBB"/>
            </a:solidFill>
            <a:prstDash val="solid"/>
            <a:miter lim="8000"/>
            <a:headEnd len="med" w="med" type="none"/>
            <a:tailEnd len="med" w="med" type="triangle"/>
          </a:ln>
        </p:spPr>
      </p:cxnSp>
      <p:cxnSp>
        <p:nvCxnSpPr>
          <p:cNvPr id="344" name="Google Shape;344;p27"/>
          <p:cNvCxnSpPr/>
          <p:nvPr/>
        </p:nvCxnSpPr>
        <p:spPr>
          <a:xfrm>
            <a:off x="2514600" y="4572000"/>
            <a:ext cx="914400" cy="1371600"/>
          </a:xfrm>
          <a:prstGeom prst="straightConnector1">
            <a:avLst/>
          </a:prstGeom>
          <a:noFill/>
          <a:ln cap="flat" cmpd="sng" w="9525">
            <a:solidFill>
              <a:srgbClr val="4A7EBB"/>
            </a:solidFill>
            <a:prstDash val="solid"/>
            <a:miter lim="8000"/>
            <a:headEnd len="med" w="med" type="none"/>
            <a:tailEnd len="med" w="med" type="triangle"/>
          </a:ln>
        </p:spPr>
      </p:cxnSp>
      <p:sp>
        <p:nvSpPr>
          <p:cNvPr id="345" name="Google Shape;345;p27"/>
          <p:cNvSpPr txBox="1"/>
          <p:nvPr/>
        </p:nvSpPr>
        <p:spPr>
          <a:xfrm>
            <a:off x="2667000" y="6013450"/>
            <a:ext cx="1524000" cy="368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ברזים משניים</a:t>
            </a:r>
            <a:endParaRPr/>
          </a:p>
        </p:txBody>
      </p:sp>
      <p:cxnSp>
        <p:nvCxnSpPr>
          <p:cNvPr id="346" name="Google Shape;346;p27"/>
          <p:cNvCxnSpPr/>
          <p:nvPr/>
        </p:nvCxnSpPr>
        <p:spPr>
          <a:xfrm>
            <a:off x="914400" y="4267200"/>
            <a:ext cx="0" cy="1676400"/>
          </a:xfrm>
          <a:prstGeom prst="straightConnector1">
            <a:avLst/>
          </a:prstGeom>
          <a:noFill/>
          <a:ln cap="flat" cmpd="sng" w="9525">
            <a:solidFill>
              <a:srgbClr val="4A7EBB"/>
            </a:solidFill>
            <a:prstDash val="solid"/>
            <a:miter lim="8000"/>
            <a:headEnd len="med" w="med" type="none"/>
            <a:tailEnd len="med" w="med" type="triangle"/>
          </a:ln>
        </p:spPr>
      </p:cxnSp>
      <p:sp>
        <p:nvSpPr>
          <p:cNvPr id="347" name="Google Shape;347;p27"/>
          <p:cNvSpPr txBox="1"/>
          <p:nvPr/>
        </p:nvSpPr>
        <p:spPr>
          <a:xfrm>
            <a:off x="609600" y="6013450"/>
            <a:ext cx="685800" cy="646112"/>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ברז ראשי</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28"/>
          <p:cNvSpPr txBox="1"/>
          <p:nvPr>
            <p:ph type="title"/>
          </p:nvPr>
        </p:nvSpPr>
        <p:spPr>
          <a:xfrm>
            <a:off x="468312" y="0"/>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הצפה</a:t>
            </a:r>
            <a:endParaRPr/>
          </a:p>
        </p:txBody>
      </p:sp>
      <p:sp>
        <p:nvSpPr>
          <p:cNvPr id="353" name="Google Shape;353;p28"/>
          <p:cNvSpPr txBox="1"/>
          <p:nvPr>
            <p:ph idx="1" type="body"/>
          </p:nvPr>
        </p:nvSpPr>
        <p:spPr>
          <a:xfrm>
            <a:off x="3132137" y="908050"/>
            <a:ext cx="5761037" cy="5545137"/>
          </a:xfrm>
          <a:prstGeom prst="rect">
            <a:avLst/>
          </a:prstGeom>
          <a:noFill/>
          <a:ln>
            <a:noFill/>
          </a:ln>
        </p:spPr>
        <p:txBody>
          <a:bodyPr anchorCtr="0" anchor="t" bIns="45700" lIns="91425" spcFirstLastPara="1" rIns="91425" wrap="square" tIns="45700">
            <a:noAutofit/>
          </a:bodyPr>
          <a:lstStyle/>
          <a:p>
            <a:pPr indent="-342900" lvl="0" marL="342900" marR="0" rtl="1" algn="r">
              <a:lnSpc>
                <a:spcPct val="100000"/>
              </a:lnSpc>
              <a:spcBef>
                <a:spcPts val="0"/>
              </a:spcBef>
              <a:spcAft>
                <a:spcPts val="0"/>
              </a:spcAft>
              <a:buClr>
                <a:schemeClr val="dk1"/>
              </a:buClr>
              <a:buSzPts val="1800"/>
              <a:buFont typeface="Arial"/>
              <a:buChar char="•"/>
            </a:pPr>
            <a:r>
              <a:rPr b="0" i="0" lang="en-US" sz="1800" u="none">
                <a:solidFill>
                  <a:schemeClr val="dk1"/>
                </a:solidFill>
                <a:latin typeface="Tahoma"/>
                <a:ea typeface="Tahoma"/>
                <a:cs typeface="Tahoma"/>
                <a:sym typeface="Tahoma"/>
              </a:rPr>
              <a:t>שיטה עתיקה הכוללץ הזרמת מים ממקום גבוה לחלקה נמוכה יותר דרך תעלה כלשהי.  במרבית המקומות הזריעה\שתילה נעשות באופן ידני. </a:t>
            </a:r>
            <a:endParaRPr/>
          </a:p>
          <a:p>
            <a:pPr indent="-228600" lvl="0" marL="342900" marR="0" rtl="1" algn="r">
              <a:lnSpc>
                <a:spcPct val="100000"/>
              </a:lnSpc>
              <a:spcBef>
                <a:spcPts val="360"/>
              </a:spcBef>
              <a:spcAft>
                <a:spcPts val="0"/>
              </a:spcAft>
              <a:buClr>
                <a:schemeClr val="dk1"/>
              </a:buClr>
              <a:buSzPts val="1800"/>
              <a:buFont typeface="Arial"/>
              <a:buNone/>
            </a:pPr>
            <a:r>
              <a:t/>
            </a:r>
            <a:endParaRPr b="0" i="0" sz="1800" u="none">
              <a:solidFill>
                <a:schemeClr val="dk1"/>
              </a:solidFill>
              <a:latin typeface="Tahoma"/>
              <a:ea typeface="Tahoma"/>
              <a:cs typeface="Tahoma"/>
              <a:sym typeface="Tahoma"/>
            </a:endParaRPr>
          </a:p>
          <a:p>
            <a:pPr indent="-342900" lvl="0" marL="342900" marR="0" rtl="1" algn="r">
              <a:lnSpc>
                <a:spcPct val="100000"/>
              </a:lnSpc>
              <a:spcBef>
                <a:spcPts val="360"/>
              </a:spcBef>
              <a:spcAft>
                <a:spcPts val="0"/>
              </a:spcAft>
              <a:buClr>
                <a:schemeClr val="dk1"/>
              </a:buClr>
              <a:buSzPts val="1800"/>
              <a:buFont typeface="Arial"/>
              <a:buNone/>
            </a:pPr>
            <a:r>
              <a:rPr b="1" i="0" lang="en-US" sz="1800" u="none">
                <a:solidFill>
                  <a:schemeClr val="dk1"/>
                </a:solidFill>
                <a:latin typeface="Tahoma"/>
                <a:ea typeface="Tahoma"/>
                <a:cs typeface="Tahoma"/>
                <a:sym typeface="Tahoma"/>
              </a:rPr>
              <a:t>יתרון</a:t>
            </a:r>
            <a:endParaRPr/>
          </a:p>
          <a:p>
            <a:pPr indent="-342900" lvl="0" marL="342900" marR="0" rtl="1" algn="r">
              <a:lnSpc>
                <a:spcPct val="100000"/>
              </a:lnSpc>
              <a:spcBef>
                <a:spcPts val="360"/>
              </a:spcBef>
              <a:spcAft>
                <a:spcPts val="0"/>
              </a:spcAft>
              <a:buClr>
                <a:schemeClr val="dk1"/>
              </a:buClr>
              <a:buSzPts val="1800"/>
              <a:buFont typeface="Arial"/>
              <a:buChar char="•"/>
            </a:pPr>
            <a:r>
              <a:rPr b="0" i="0" lang="en-US" sz="1800" u="none">
                <a:solidFill>
                  <a:schemeClr val="dk1"/>
                </a:solidFill>
                <a:latin typeface="Tahoma"/>
                <a:ea typeface="Tahoma"/>
                <a:cs typeface="Tahoma"/>
                <a:sym typeface="Tahoma"/>
              </a:rPr>
              <a:t>שיטה פשוטה</a:t>
            </a:r>
            <a:endParaRPr/>
          </a:p>
          <a:p>
            <a:pPr indent="-342900" lvl="0" marL="342900" marR="0" rtl="1" algn="r">
              <a:lnSpc>
                <a:spcPct val="100000"/>
              </a:lnSpc>
              <a:spcBef>
                <a:spcPts val="360"/>
              </a:spcBef>
              <a:spcAft>
                <a:spcPts val="0"/>
              </a:spcAft>
              <a:buClr>
                <a:schemeClr val="dk1"/>
              </a:buClr>
              <a:buSzPts val="1800"/>
              <a:buFont typeface="Arial"/>
              <a:buChar char="•"/>
            </a:pPr>
            <a:r>
              <a:rPr b="0" i="0" lang="en-US" sz="1800" u="none">
                <a:solidFill>
                  <a:schemeClr val="dk1"/>
                </a:solidFill>
                <a:latin typeface="Tahoma"/>
                <a:ea typeface="Tahoma"/>
                <a:cs typeface="Tahoma"/>
                <a:sym typeface="Tahoma"/>
              </a:rPr>
              <a:t>מאפשרת השקייה בשטחים גדולים </a:t>
            </a:r>
            <a:endParaRPr/>
          </a:p>
          <a:p>
            <a:pPr indent="-342900" lvl="0" marL="342900" marR="0" rtl="1" algn="r">
              <a:lnSpc>
                <a:spcPct val="100000"/>
              </a:lnSpc>
              <a:spcBef>
                <a:spcPts val="360"/>
              </a:spcBef>
              <a:spcAft>
                <a:spcPts val="0"/>
              </a:spcAft>
              <a:buClr>
                <a:schemeClr val="dk1"/>
              </a:buClr>
              <a:buSzPts val="1800"/>
              <a:buFont typeface="Arial"/>
              <a:buChar char="•"/>
            </a:pPr>
            <a:r>
              <a:rPr b="0" i="0" lang="en-US" sz="1800" u="none">
                <a:solidFill>
                  <a:schemeClr val="dk1"/>
                </a:solidFill>
                <a:latin typeface="Tahoma"/>
                <a:ea typeface="Tahoma"/>
                <a:cs typeface="Tahoma"/>
                <a:sym typeface="Tahoma"/>
              </a:rPr>
              <a:t>בקרקע חולית המים יחלחלו</a:t>
            </a:r>
            <a:endParaRPr b="0" i="0" sz="1800" u="none">
              <a:solidFill>
                <a:schemeClr val="dk1"/>
              </a:solidFill>
              <a:latin typeface="Tahoma"/>
              <a:ea typeface="Tahoma"/>
              <a:cs typeface="Tahoma"/>
              <a:sym typeface="Tahoma"/>
            </a:endParaRPr>
          </a:p>
          <a:p>
            <a:pPr indent="-228600" lvl="0" marL="342900" marR="0" rtl="1" algn="r">
              <a:lnSpc>
                <a:spcPct val="100000"/>
              </a:lnSpc>
              <a:spcBef>
                <a:spcPts val="360"/>
              </a:spcBef>
              <a:spcAft>
                <a:spcPts val="0"/>
              </a:spcAft>
              <a:buClr>
                <a:schemeClr val="dk1"/>
              </a:buClr>
              <a:buSzPts val="1800"/>
              <a:buFont typeface="Arial"/>
              <a:buNone/>
            </a:pPr>
            <a:r>
              <a:t/>
            </a:r>
            <a:endParaRPr b="0" i="0" sz="1800" u="none">
              <a:solidFill>
                <a:schemeClr val="dk1"/>
              </a:solidFill>
              <a:latin typeface="Tahoma"/>
              <a:ea typeface="Tahoma"/>
              <a:cs typeface="Tahoma"/>
              <a:sym typeface="Tahoma"/>
            </a:endParaRPr>
          </a:p>
          <a:p>
            <a:pPr indent="-342900" lvl="0" marL="342900" marR="0" rtl="1" algn="r">
              <a:lnSpc>
                <a:spcPct val="100000"/>
              </a:lnSpc>
              <a:spcBef>
                <a:spcPts val="360"/>
              </a:spcBef>
              <a:spcAft>
                <a:spcPts val="0"/>
              </a:spcAft>
              <a:buClr>
                <a:schemeClr val="dk1"/>
              </a:buClr>
              <a:buSzPts val="1800"/>
              <a:buFont typeface="Arial"/>
              <a:buNone/>
            </a:pPr>
            <a:r>
              <a:rPr b="1" i="0" lang="en-US" sz="1800" u="none">
                <a:solidFill>
                  <a:schemeClr val="dk1"/>
                </a:solidFill>
                <a:latin typeface="Tahoma"/>
                <a:ea typeface="Tahoma"/>
                <a:cs typeface="Tahoma"/>
                <a:sym typeface="Tahoma"/>
              </a:rPr>
              <a:t>חיסרון</a:t>
            </a:r>
            <a:endParaRPr/>
          </a:p>
          <a:p>
            <a:pPr indent="-342900" lvl="0" marL="342900" marR="0" rtl="1" algn="r">
              <a:lnSpc>
                <a:spcPct val="100000"/>
              </a:lnSpc>
              <a:spcBef>
                <a:spcPts val="360"/>
              </a:spcBef>
              <a:spcAft>
                <a:spcPts val="0"/>
              </a:spcAft>
              <a:buClr>
                <a:schemeClr val="dk1"/>
              </a:buClr>
              <a:buSzPts val="1800"/>
              <a:buFont typeface="Arial"/>
              <a:buChar char="•"/>
            </a:pPr>
            <a:r>
              <a:rPr b="0" i="0" lang="en-US" sz="1800" u="none">
                <a:solidFill>
                  <a:schemeClr val="dk1"/>
                </a:solidFill>
                <a:latin typeface="Tahoma"/>
                <a:ea typeface="Tahoma"/>
                <a:cs typeface="Tahoma"/>
                <a:sym typeface="Tahoma"/>
              </a:rPr>
              <a:t>בזבוז – יש צורך בכמויות גדולות של מים ובמקור מים קרוב. </a:t>
            </a:r>
            <a:endParaRPr/>
          </a:p>
          <a:p>
            <a:pPr indent="-342900" lvl="0" marL="342900" marR="0" rtl="1" algn="r">
              <a:lnSpc>
                <a:spcPct val="100000"/>
              </a:lnSpc>
              <a:spcBef>
                <a:spcPts val="360"/>
              </a:spcBef>
              <a:spcAft>
                <a:spcPts val="0"/>
              </a:spcAft>
              <a:buClr>
                <a:schemeClr val="dk1"/>
              </a:buClr>
              <a:buSzPts val="1800"/>
              <a:buFont typeface="Arial"/>
              <a:buChar char="•"/>
            </a:pPr>
            <a:r>
              <a:rPr b="0" i="0" lang="en-US" sz="1800" u="none">
                <a:solidFill>
                  <a:schemeClr val="dk1"/>
                </a:solidFill>
                <a:latin typeface="Tahoma"/>
                <a:ea typeface="Tahoma"/>
                <a:cs typeface="Tahoma"/>
                <a:sym typeface="Tahoma"/>
              </a:rPr>
              <a:t>כוח אדם רב</a:t>
            </a:r>
            <a:endParaRPr/>
          </a:p>
          <a:p>
            <a:pPr indent="-342900" lvl="0" marL="342900" marR="0" rtl="1" algn="r">
              <a:lnSpc>
                <a:spcPct val="100000"/>
              </a:lnSpc>
              <a:spcBef>
                <a:spcPts val="360"/>
              </a:spcBef>
              <a:spcAft>
                <a:spcPts val="0"/>
              </a:spcAft>
              <a:buClr>
                <a:schemeClr val="dk1"/>
              </a:buClr>
              <a:buSzPts val="1800"/>
              <a:buFont typeface="Arial"/>
              <a:buChar char="•"/>
            </a:pPr>
            <a:r>
              <a:rPr b="0" i="0" lang="en-US" sz="1800" u="none">
                <a:solidFill>
                  <a:schemeClr val="dk1"/>
                </a:solidFill>
                <a:latin typeface="Tahoma"/>
                <a:ea typeface="Tahoma"/>
                <a:cs typeface="Tahoma"/>
                <a:sym typeface="Tahoma"/>
              </a:rPr>
              <a:t>נוצר מצב שצמחים הקרובים יותר למקור המים יקבלו הרבה יותר מים מהצמחים הרחוקים ממקור המים.</a:t>
            </a:r>
            <a:endParaRPr/>
          </a:p>
          <a:p>
            <a:pPr indent="-342900" lvl="0" marL="342900" marR="0" rtl="1" algn="r">
              <a:lnSpc>
                <a:spcPct val="100000"/>
              </a:lnSpc>
              <a:spcBef>
                <a:spcPts val="360"/>
              </a:spcBef>
              <a:spcAft>
                <a:spcPts val="0"/>
              </a:spcAft>
              <a:buClr>
                <a:schemeClr val="dk1"/>
              </a:buClr>
              <a:buSzPts val="1800"/>
              <a:buFont typeface="Arial"/>
              <a:buChar char="•"/>
            </a:pPr>
            <a:r>
              <a:rPr b="0" i="0" lang="en-US" sz="1800" u="none">
                <a:solidFill>
                  <a:schemeClr val="dk1"/>
                </a:solidFill>
                <a:latin typeface="Tahoma"/>
                <a:ea typeface="Tahoma"/>
                <a:cs typeface="Tahoma"/>
                <a:sym typeface="Tahoma"/>
              </a:rPr>
              <a:t>קרקע חרסיתית המים העודפים יצטברו בשלולית ויציפו את השדה מה שיביא למחסור בחמצן.</a:t>
            </a:r>
            <a:endParaRPr/>
          </a:p>
          <a:p>
            <a:pPr indent="-342900" lvl="0" marL="342900" marR="0" rtl="1" algn="r">
              <a:lnSpc>
                <a:spcPct val="100000"/>
              </a:lnSpc>
              <a:spcBef>
                <a:spcPts val="360"/>
              </a:spcBef>
              <a:spcAft>
                <a:spcPts val="0"/>
              </a:spcAft>
              <a:buClr>
                <a:schemeClr val="dk1"/>
              </a:buClr>
              <a:buSzPts val="1800"/>
              <a:buFont typeface="Arial"/>
              <a:buChar char="•"/>
            </a:pPr>
            <a:r>
              <a:rPr b="0" i="0" lang="en-US" sz="1800" u="none">
                <a:solidFill>
                  <a:schemeClr val="dk1"/>
                </a:solidFill>
                <a:latin typeface="Tahoma"/>
                <a:ea typeface="Tahoma"/>
                <a:cs typeface="Tahoma"/>
                <a:sym typeface="Tahoma"/>
              </a:rPr>
              <a:t>מצריך שיפוע</a:t>
            </a:r>
            <a:endParaRPr/>
          </a:p>
        </p:txBody>
      </p:sp>
      <p:pic>
        <p:nvPicPr>
          <p:cNvPr id="354" name="Google Shape;354;p28"/>
          <p:cNvPicPr preferRelativeResize="0"/>
          <p:nvPr/>
        </p:nvPicPr>
        <p:blipFill rotWithShape="1">
          <a:blip r:embed="rId3">
            <a:alphaModFix/>
          </a:blip>
          <a:srcRect b="0" l="0" r="0" t="0"/>
          <a:stretch/>
        </p:blipFill>
        <p:spPr>
          <a:xfrm>
            <a:off x="179387" y="1196975"/>
            <a:ext cx="3429000" cy="25717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29"/>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המטרה</a:t>
            </a:r>
            <a:endParaRPr/>
          </a:p>
        </p:txBody>
      </p:sp>
      <p:sp>
        <p:nvSpPr>
          <p:cNvPr id="360" name="Google Shape;360;p29"/>
          <p:cNvSpPr txBox="1"/>
          <p:nvPr>
            <p:ph idx="1" type="body"/>
          </p:nvPr>
        </p:nvSpPr>
        <p:spPr>
          <a:xfrm>
            <a:off x="4284662" y="1600200"/>
            <a:ext cx="4402137" cy="4525962"/>
          </a:xfrm>
          <a:prstGeom prst="rect">
            <a:avLst/>
          </a:prstGeom>
          <a:noFill/>
          <a:ln>
            <a:noFill/>
          </a:ln>
        </p:spPr>
        <p:txBody>
          <a:bodyPr anchorCtr="0" anchor="t" bIns="45700" lIns="91425" spcFirstLastPara="1" rIns="91425" wrap="square" tIns="45700">
            <a:normAutofit/>
          </a:bodyPr>
          <a:lstStyle/>
          <a:p>
            <a:pPr indent="-342900" lvl="0" marL="342900" marR="0" rtl="1" algn="r">
              <a:lnSpc>
                <a:spcPct val="100000"/>
              </a:lnSpc>
              <a:spcBef>
                <a:spcPts val="0"/>
              </a:spcBef>
              <a:spcAft>
                <a:spcPts val="0"/>
              </a:spcAft>
              <a:buClr>
                <a:schemeClr val="dk1"/>
              </a:buClr>
              <a:buSzPts val="2200"/>
              <a:buFont typeface="Arial"/>
              <a:buChar char="•"/>
            </a:pPr>
            <a:r>
              <a:rPr b="0" i="0" lang="en-US" sz="2200" u="none">
                <a:solidFill>
                  <a:schemeClr val="dk1"/>
                </a:solidFill>
                <a:latin typeface="Tahoma"/>
                <a:ea typeface="Tahoma"/>
                <a:cs typeface="Tahoma"/>
                <a:sym typeface="Tahoma"/>
              </a:rPr>
              <a:t>שיטת השקיה, בה מפזרים את המים מעל פני הצמחייה (או מתחת לנוף) באמצעות ממטרות, ממטירים, מתזים, כפתורים ועוד. (ההבדלים בין האביזרים השונים הם בצורת פיזור המים, טווח ההתזה ואחידות הפיזור).</a:t>
            </a:r>
            <a:endParaRPr/>
          </a:p>
          <a:p>
            <a:pPr indent="-342900" lvl="0" marL="342900" marR="0" rtl="1" algn="r">
              <a:lnSpc>
                <a:spcPct val="100000"/>
              </a:lnSpc>
              <a:spcBef>
                <a:spcPts val="440"/>
              </a:spcBef>
              <a:spcAft>
                <a:spcPts val="0"/>
              </a:spcAft>
              <a:buClr>
                <a:schemeClr val="dk1"/>
              </a:buClr>
              <a:buSzPts val="2200"/>
              <a:buFont typeface="Arial"/>
              <a:buChar char="•"/>
            </a:pPr>
            <a:r>
              <a:rPr b="0" i="0" lang="en-US" sz="2200" u="none">
                <a:solidFill>
                  <a:schemeClr val="dk1"/>
                </a:solidFill>
                <a:latin typeface="Tahoma"/>
                <a:ea typeface="Tahoma"/>
                <a:cs typeface="Tahoma"/>
                <a:sym typeface="Tahoma"/>
              </a:rPr>
              <a:t>יש המטרה קבועה (מבחינת מיקומה בשטח) ויש מערכות המטרה ניידות. </a:t>
            </a:r>
            <a:endParaRPr/>
          </a:p>
          <a:p>
            <a:pPr indent="-342900" lvl="0" marL="342900" marR="0" rtl="1" algn="r">
              <a:lnSpc>
                <a:spcPct val="100000"/>
              </a:lnSpc>
              <a:spcBef>
                <a:spcPts val="440"/>
              </a:spcBef>
              <a:spcAft>
                <a:spcPts val="0"/>
              </a:spcAft>
              <a:buClr>
                <a:schemeClr val="dk1"/>
              </a:buClr>
              <a:buSzPts val="2200"/>
              <a:buFont typeface="Arial"/>
              <a:buChar char="•"/>
            </a:pPr>
            <a:r>
              <a:rPr b="0" i="0" lang="en-US" sz="2200" u="none">
                <a:solidFill>
                  <a:schemeClr val="dk1"/>
                </a:solidFill>
                <a:latin typeface="Tahoma"/>
                <a:ea typeface="Tahoma"/>
                <a:cs typeface="Tahoma"/>
                <a:sym typeface="Tahoma"/>
              </a:rPr>
              <a:t>המטרה מאפשרת בקרה מלאה על כמויות המים וניתן לשלב בה גם פיקוח אוטומטי.</a:t>
            </a:r>
            <a:endParaRPr/>
          </a:p>
        </p:txBody>
      </p:sp>
      <p:pic>
        <p:nvPicPr>
          <p:cNvPr descr="ממטרה 2" id="361" name="Google Shape;361;p29"/>
          <p:cNvPicPr preferRelativeResize="0"/>
          <p:nvPr/>
        </p:nvPicPr>
        <p:blipFill rotWithShape="1">
          <a:blip r:embed="rId3">
            <a:alphaModFix/>
          </a:blip>
          <a:srcRect b="0" l="0" r="0" t="0"/>
          <a:stretch/>
        </p:blipFill>
        <p:spPr>
          <a:xfrm>
            <a:off x="611187" y="260350"/>
            <a:ext cx="2259012" cy="1512887"/>
          </a:xfrm>
          <a:prstGeom prst="rect">
            <a:avLst/>
          </a:prstGeom>
          <a:noFill/>
          <a:ln>
            <a:noFill/>
          </a:ln>
        </p:spPr>
      </p:pic>
      <p:pic>
        <p:nvPicPr>
          <p:cNvPr descr="ממטיר" id="362" name="Google Shape;362;p29"/>
          <p:cNvPicPr preferRelativeResize="0"/>
          <p:nvPr/>
        </p:nvPicPr>
        <p:blipFill rotWithShape="1">
          <a:blip r:embed="rId4">
            <a:alphaModFix/>
          </a:blip>
          <a:srcRect b="0" l="0" r="0" t="0"/>
          <a:stretch/>
        </p:blipFill>
        <p:spPr>
          <a:xfrm>
            <a:off x="468312" y="4005262"/>
            <a:ext cx="3167062" cy="2387600"/>
          </a:xfrm>
          <a:prstGeom prst="rect">
            <a:avLst/>
          </a:prstGeom>
          <a:noFill/>
          <a:ln>
            <a:noFill/>
          </a:ln>
        </p:spPr>
      </p:pic>
      <p:grpSp>
        <p:nvGrpSpPr>
          <p:cNvPr id="363" name="Google Shape;363;p29"/>
          <p:cNvGrpSpPr/>
          <p:nvPr/>
        </p:nvGrpSpPr>
        <p:grpSpPr>
          <a:xfrm>
            <a:off x="250825" y="1916112"/>
            <a:ext cx="3960812" cy="1728787"/>
            <a:chOff x="2010" y="4400"/>
            <a:chExt cx="7792" cy="3381"/>
          </a:xfrm>
        </p:grpSpPr>
        <p:grpSp>
          <p:nvGrpSpPr>
            <p:cNvPr id="364" name="Google Shape;364;p29"/>
            <p:cNvGrpSpPr/>
            <p:nvPr/>
          </p:nvGrpSpPr>
          <p:grpSpPr>
            <a:xfrm>
              <a:off x="3452" y="5312"/>
              <a:ext cx="2888" cy="1319"/>
              <a:chOff x="3452" y="4888"/>
              <a:chExt cx="2888" cy="1319"/>
            </a:xfrm>
          </p:grpSpPr>
          <p:sp>
            <p:nvSpPr>
              <p:cNvPr id="365" name="Google Shape;365;p29"/>
              <p:cNvSpPr/>
              <p:nvPr/>
            </p:nvSpPr>
            <p:spPr>
              <a:xfrm rot="5340000">
                <a:off x="4391" y="4817"/>
                <a:ext cx="435" cy="2305"/>
              </a:xfrm>
              <a:prstGeom prst="can">
                <a:avLst>
                  <a:gd fmla="val 1524" name="adj"/>
                </a:avLst>
              </a:prstGeom>
              <a:gradFill>
                <a:gsLst>
                  <a:gs pos="0">
                    <a:srgbClr val="C0C0C0"/>
                  </a:gs>
                  <a:gs pos="50000">
                    <a:srgbClr val="333333"/>
                  </a:gs>
                  <a:gs pos="100000">
                    <a:srgbClr val="C0C0C0"/>
                  </a:gs>
                </a:gsLst>
                <a:lin ang="5400000" scaled="0"/>
              </a:gradFill>
              <a:ln cap="flat" cmpd="sng" w="9525">
                <a:solidFill>
                  <a:srgbClr val="0000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366" name="Google Shape;366;p29"/>
              <p:cNvSpPr/>
              <p:nvPr/>
            </p:nvSpPr>
            <p:spPr>
              <a:xfrm rot="5340000">
                <a:off x="5689" y="5536"/>
                <a:ext cx="433" cy="863"/>
              </a:xfrm>
              <a:prstGeom prst="can">
                <a:avLst>
                  <a:gd fmla="val 4855" name="adj"/>
                </a:avLst>
              </a:prstGeom>
              <a:gradFill>
                <a:gsLst>
                  <a:gs pos="0">
                    <a:srgbClr val="666699"/>
                  </a:gs>
                  <a:gs pos="50000">
                    <a:srgbClr val="000066"/>
                  </a:gs>
                  <a:gs pos="100000">
                    <a:srgbClr val="666699"/>
                  </a:gs>
                </a:gsLst>
                <a:lin ang="5400000" scaled="0"/>
              </a:gradFill>
              <a:ln cap="flat" cmpd="sng" w="9525">
                <a:solidFill>
                  <a:srgbClr val="0000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367" name="Google Shape;367;p29"/>
              <p:cNvSpPr/>
              <p:nvPr/>
            </p:nvSpPr>
            <p:spPr>
              <a:xfrm>
                <a:off x="5762" y="4888"/>
                <a:ext cx="144" cy="1008"/>
              </a:xfrm>
              <a:prstGeom prst="can">
                <a:avLst>
                  <a:gd fmla="val 3150" name="adj"/>
                </a:avLst>
              </a:prstGeom>
              <a:gradFill>
                <a:gsLst>
                  <a:gs pos="0">
                    <a:srgbClr val="969696"/>
                  </a:gs>
                  <a:gs pos="50000">
                    <a:srgbClr val="454545"/>
                  </a:gs>
                  <a:gs pos="100000">
                    <a:srgbClr val="969696"/>
                  </a:gs>
                </a:gsLst>
                <a:lin ang="0" scaled="0"/>
              </a:gradFill>
              <a:ln cap="flat" cmpd="sng" w="9525">
                <a:solidFill>
                  <a:srgbClr val="0000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sp>
          <p:nvSpPr>
            <p:cNvPr id="368" name="Google Shape;368;p29"/>
            <p:cNvSpPr/>
            <p:nvPr/>
          </p:nvSpPr>
          <p:spPr>
            <a:xfrm>
              <a:off x="5310" y="4655"/>
              <a:ext cx="1350" cy="795"/>
            </a:xfrm>
            <a:custGeom>
              <a:rect b="b" l="l" r="r" t="t"/>
              <a:pathLst>
                <a:path extrusionOk="0" h="735" w="1245">
                  <a:moveTo>
                    <a:pt x="420" y="735"/>
                  </a:moveTo>
                  <a:lnTo>
                    <a:pt x="570" y="735"/>
                  </a:lnTo>
                  <a:lnTo>
                    <a:pt x="570" y="510"/>
                  </a:lnTo>
                  <a:lnTo>
                    <a:pt x="660" y="450"/>
                  </a:lnTo>
                  <a:lnTo>
                    <a:pt x="795" y="420"/>
                  </a:lnTo>
                  <a:lnTo>
                    <a:pt x="885" y="405"/>
                  </a:lnTo>
                  <a:lnTo>
                    <a:pt x="975" y="465"/>
                  </a:lnTo>
                  <a:lnTo>
                    <a:pt x="1065" y="525"/>
                  </a:lnTo>
                  <a:lnTo>
                    <a:pt x="1200" y="480"/>
                  </a:lnTo>
                  <a:lnTo>
                    <a:pt x="1245" y="345"/>
                  </a:lnTo>
                  <a:lnTo>
                    <a:pt x="1140" y="285"/>
                  </a:lnTo>
                  <a:lnTo>
                    <a:pt x="1020" y="255"/>
                  </a:lnTo>
                  <a:lnTo>
                    <a:pt x="915" y="255"/>
                  </a:lnTo>
                  <a:lnTo>
                    <a:pt x="780" y="330"/>
                  </a:lnTo>
                  <a:lnTo>
                    <a:pt x="615" y="360"/>
                  </a:lnTo>
                  <a:lnTo>
                    <a:pt x="525" y="375"/>
                  </a:lnTo>
                  <a:lnTo>
                    <a:pt x="525" y="180"/>
                  </a:lnTo>
                  <a:lnTo>
                    <a:pt x="600" y="120"/>
                  </a:lnTo>
                  <a:lnTo>
                    <a:pt x="600" y="0"/>
                  </a:lnTo>
                  <a:lnTo>
                    <a:pt x="390" y="0"/>
                  </a:lnTo>
                  <a:lnTo>
                    <a:pt x="375" y="120"/>
                  </a:lnTo>
                  <a:cubicBezTo>
                    <a:pt x="496" y="160"/>
                    <a:pt x="420" y="119"/>
                    <a:pt x="420" y="375"/>
                  </a:cubicBezTo>
                  <a:lnTo>
                    <a:pt x="30" y="240"/>
                  </a:lnTo>
                  <a:lnTo>
                    <a:pt x="0" y="345"/>
                  </a:lnTo>
                  <a:lnTo>
                    <a:pt x="405" y="615"/>
                  </a:lnTo>
                  <a:lnTo>
                    <a:pt x="420" y="735"/>
                  </a:lnTo>
                  <a:close/>
                </a:path>
              </a:pathLst>
            </a:custGeom>
            <a:gradFill>
              <a:gsLst>
                <a:gs pos="0">
                  <a:srgbClr val="475E00"/>
                </a:gs>
                <a:gs pos="50000">
                  <a:srgbClr val="99CC00"/>
                </a:gs>
                <a:gs pos="100000">
                  <a:srgbClr val="475E00"/>
                </a:gs>
              </a:gsLst>
              <a:lin ang="5400000" scaled="0"/>
            </a:gra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cxnSp>
          <p:nvCxnSpPr>
            <p:cNvPr id="369" name="Google Shape;369;p29"/>
            <p:cNvCxnSpPr/>
            <p:nvPr/>
          </p:nvCxnSpPr>
          <p:spPr>
            <a:xfrm rot="10800000">
              <a:off x="6735" y="5165"/>
              <a:ext cx="660" cy="255"/>
            </a:xfrm>
            <a:prstGeom prst="straightConnector1">
              <a:avLst/>
            </a:prstGeom>
            <a:noFill/>
            <a:ln cap="flat" cmpd="sng" w="9525">
              <a:solidFill>
                <a:srgbClr val="000000"/>
              </a:solidFill>
              <a:prstDash val="solid"/>
              <a:miter lim="8000"/>
              <a:headEnd len="med" w="med" type="none"/>
              <a:tailEnd len="med" w="med" type="triangle"/>
            </a:ln>
          </p:spPr>
        </p:cxnSp>
        <p:sp>
          <p:nvSpPr>
            <p:cNvPr id="370" name="Google Shape;370;p29"/>
            <p:cNvSpPr/>
            <p:nvPr/>
          </p:nvSpPr>
          <p:spPr>
            <a:xfrm rot="2640000">
              <a:off x="5244" y="4865"/>
              <a:ext cx="141" cy="141"/>
            </a:xfrm>
            <a:prstGeom prst="ellipse">
              <a:avLst/>
            </a:prstGeom>
            <a:solidFill>
              <a:srgbClr val="000000"/>
            </a:solidFill>
            <a:ln cap="flat" cmpd="sng" w="9525">
              <a:solidFill>
                <a:srgbClr val="0000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cxnSp>
          <p:nvCxnSpPr>
            <p:cNvPr id="371" name="Google Shape;371;p29"/>
            <p:cNvCxnSpPr/>
            <p:nvPr/>
          </p:nvCxnSpPr>
          <p:spPr>
            <a:xfrm flipH="1" rot="10800000">
              <a:off x="5430" y="4985"/>
              <a:ext cx="75" cy="135"/>
            </a:xfrm>
            <a:prstGeom prst="straightConnector1">
              <a:avLst/>
            </a:prstGeom>
            <a:noFill/>
            <a:ln cap="flat" cmpd="sng" w="9525">
              <a:solidFill>
                <a:srgbClr val="000000"/>
              </a:solidFill>
              <a:prstDash val="solid"/>
              <a:miter lim="8000"/>
              <a:headEnd len="med" w="med" type="none"/>
              <a:tailEnd len="med" w="med" type="none"/>
            </a:ln>
          </p:spPr>
        </p:cxnSp>
        <p:cxnSp>
          <p:nvCxnSpPr>
            <p:cNvPr id="372" name="Google Shape;372;p29"/>
            <p:cNvCxnSpPr/>
            <p:nvPr/>
          </p:nvCxnSpPr>
          <p:spPr>
            <a:xfrm flipH="1" rot="10800000">
              <a:off x="4245" y="5120"/>
              <a:ext cx="945" cy="300"/>
            </a:xfrm>
            <a:prstGeom prst="straightConnector1">
              <a:avLst/>
            </a:prstGeom>
            <a:noFill/>
            <a:ln cap="flat" cmpd="sng" w="9525">
              <a:solidFill>
                <a:srgbClr val="000000"/>
              </a:solidFill>
              <a:prstDash val="solid"/>
              <a:miter lim="8000"/>
              <a:headEnd len="med" w="med" type="none"/>
              <a:tailEnd len="med" w="med" type="triangle"/>
            </a:ln>
          </p:spPr>
        </p:cxnSp>
        <p:cxnSp>
          <p:nvCxnSpPr>
            <p:cNvPr id="373" name="Google Shape;373;p29"/>
            <p:cNvCxnSpPr/>
            <p:nvPr/>
          </p:nvCxnSpPr>
          <p:spPr>
            <a:xfrm>
              <a:off x="5760" y="5000"/>
              <a:ext cx="120" cy="0"/>
            </a:xfrm>
            <a:prstGeom prst="straightConnector1">
              <a:avLst/>
            </a:prstGeom>
            <a:noFill/>
            <a:ln cap="flat" cmpd="sng" w="9525">
              <a:solidFill>
                <a:srgbClr val="000000"/>
              </a:solidFill>
              <a:prstDash val="solid"/>
              <a:miter lim="8000"/>
              <a:headEnd len="med" w="med" type="none"/>
              <a:tailEnd len="med" w="med" type="none"/>
            </a:ln>
          </p:spPr>
        </p:cxnSp>
        <p:cxnSp>
          <p:nvCxnSpPr>
            <p:cNvPr id="374" name="Google Shape;374;p29"/>
            <p:cNvCxnSpPr/>
            <p:nvPr/>
          </p:nvCxnSpPr>
          <p:spPr>
            <a:xfrm>
              <a:off x="5760" y="4940"/>
              <a:ext cx="120" cy="0"/>
            </a:xfrm>
            <a:prstGeom prst="straightConnector1">
              <a:avLst/>
            </a:prstGeom>
            <a:noFill/>
            <a:ln cap="flat" cmpd="sng" w="9525">
              <a:solidFill>
                <a:srgbClr val="000000"/>
              </a:solidFill>
              <a:prstDash val="solid"/>
              <a:miter lim="8000"/>
              <a:headEnd len="med" w="med" type="none"/>
              <a:tailEnd len="med" w="med" type="none"/>
            </a:ln>
          </p:spPr>
        </p:cxnSp>
        <p:cxnSp>
          <p:nvCxnSpPr>
            <p:cNvPr id="375" name="Google Shape;375;p29"/>
            <p:cNvCxnSpPr/>
            <p:nvPr/>
          </p:nvCxnSpPr>
          <p:spPr>
            <a:xfrm>
              <a:off x="5760" y="4865"/>
              <a:ext cx="150" cy="0"/>
            </a:xfrm>
            <a:prstGeom prst="straightConnector1">
              <a:avLst/>
            </a:prstGeom>
            <a:noFill/>
            <a:ln cap="flat" cmpd="sng" w="9525">
              <a:solidFill>
                <a:srgbClr val="000000"/>
              </a:solidFill>
              <a:prstDash val="solid"/>
              <a:miter lim="8000"/>
              <a:headEnd len="med" w="med" type="none"/>
              <a:tailEnd len="med" w="med" type="none"/>
            </a:ln>
          </p:spPr>
        </p:cxnSp>
        <p:cxnSp>
          <p:nvCxnSpPr>
            <p:cNvPr id="376" name="Google Shape;376;p29"/>
            <p:cNvCxnSpPr/>
            <p:nvPr/>
          </p:nvCxnSpPr>
          <p:spPr>
            <a:xfrm flipH="1">
              <a:off x="5955" y="4580"/>
              <a:ext cx="960" cy="345"/>
            </a:xfrm>
            <a:prstGeom prst="straightConnector1">
              <a:avLst/>
            </a:prstGeom>
            <a:noFill/>
            <a:ln cap="flat" cmpd="sng" w="9525">
              <a:solidFill>
                <a:srgbClr val="000000"/>
              </a:solidFill>
              <a:prstDash val="solid"/>
              <a:miter lim="8000"/>
              <a:headEnd len="med" w="med" type="none"/>
              <a:tailEnd len="med" w="med" type="triangle"/>
            </a:ln>
          </p:spPr>
        </p:cxnSp>
        <p:sp>
          <p:nvSpPr>
            <p:cNvPr id="377" name="Google Shape;377;p29"/>
            <p:cNvSpPr txBox="1"/>
            <p:nvPr/>
          </p:nvSpPr>
          <p:spPr>
            <a:xfrm>
              <a:off x="7260" y="5210"/>
              <a:ext cx="1458" cy="48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100"/>
                <a:buFont typeface="Arial"/>
                <a:buNone/>
              </a:pPr>
              <a:r>
                <a:rPr b="0" i="0" lang="en-US" sz="1100" u="none">
                  <a:solidFill>
                    <a:schemeClr val="dk1"/>
                  </a:solidFill>
                  <a:latin typeface="Arial"/>
                  <a:ea typeface="Arial"/>
                  <a:cs typeface="Arial"/>
                  <a:sym typeface="Arial"/>
                </a:rPr>
                <a:t>פטיש</a:t>
              </a:r>
              <a:endParaRPr/>
            </a:p>
          </p:txBody>
        </p:sp>
        <p:sp>
          <p:nvSpPr>
            <p:cNvPr id="378" name="Google Shape;378;p29"/>
            <p:cNvSpPr txBox="1"/>
            <p:nvPr/>
          </p:nvSpPr>
          <p:spPr>
            <a:xfrm>
              <a:off x="6870" y="4400"/>
              <a:ext cx="2661" cy="4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b="0" i="0" lang="en-US" sz="1100" u="none">
                  <a:solidFill>
                    <a:schemeClr val="dk1"/>
                  </a:solidFill>
                  <a:latin typeface="Arial"/>
                  <a:ea typeface="Arial"/>
                  <a:cs typeface="Arial"/>
                  <a:sym typeface="Arial"/>
                </a:rPr>
                <a:t>קפיץ מחזיר</a:t>
              </a:r>
              <a:endParaRPr/>
            </a:p>
          </p:txBody>
        </p:sp>
        <p:sp>
          <p:nvSpPr>
            <p:cNvPr id="379" name="Google Shape;379;p29"/>
            <p:cNvSpPr txBox="1"/>
            <p:nvPr/>
          </p:nvSpPr>
          <p:spPr>
            <a:xfrm>
              <a:off x="2010" y="5210"/>
              <a:ext cx="2125" cy="831"/>
            </a:xfrm>
            <a:prstGeom prst="rect">
              <a:avLst/>
            </a:prstGeom>
            <a:noFill/>
            <a:ln>
              <a:noFill/>
            </a:ln>
          </p:spPr>
          <p:txBody>
            <a:bodyPr anchorCtr="0" anchor="t" bIns="45700" lIns="91425" spcFirstLastPara="1" rIns="91425" wrap="square" tIns="45700">
              <a:noAutofit/>
            </a:bodyPr>
            <a:lstStyle/>
            <a:p>
              <a:pPr indent="0" lvl="0" marL="0" marR="0" rtl="1" algn="r">
                <a:lnSpc>
                  <a:spcPct val="100000"/>
                </a:lnSpc>
                <a:spcBef>
                  <a:spcPts val="0"/>
                </a:spcBef>
                <a:spcAft>
                  <a:spcPts val="0"/>
                </a:spcAft>
                <a:buClr>
                  <a:schemeClr val="dk1"/>
                </a:buClr>
                <a:buSzPts val="1100"/>
                <a:buFont typeface="Arial"/>
                <a:buNone/>
              </a:pPr>
              <a:r>
                <a:rPr b="0" i="0" lang="en-US" sz="1100" u="none">
                  <a:solidFill>
                    <a:schemeClr val="dk1"/>
                  </a:solidFill>
                  <a:latin typeface="Arial"/>
                  <a:ea typeface="Arial"/>
                  <a:cs typeface="Arial"/>
                  <a:sym typeface="Arial"/>
                </a:rPr>
                <a:t>פייה</a:t>
              </a:r>
              <a:endParaRPr/>
            </a:p>
          </p:txBody>
        </p:sp>
        <p:cxnSp>
          <p:nvCxnSpPr>
            <p:cNvPr id="380" name="Google Shape;380;p29"/>
            <p:cNvCxnSpPr/>
            <p:nvPr/>
          </p:nvCxnSpPr>
          <p:spPr>
            <a:xfrm rot="10800000">
              <a:off x="6015" y="5930"/>
              <a:ext cx="1605" cy="210"/>
            </a:xfrm>
            <a:prstGeom prst="straightConnector1">
              <a:avLst/>
            </a:prstGeom>
            <a:noFill/>
            <a:ln cap="flat" cmpd="sng" w="9525">
              <a:solidFill>
                <a:srgbClr val="000000"/>
              </a:solidFill>
              <a:prstDash val="solid"/>
              <a:miter lim="8000"/>
              <a:headEnd len="med" w="med" type="none"/>
              <a:tailEnd len="med" w="med" type="triangle"/>
            </a:ln>
          </p:spPr>
        </p:cxnSp>
        <p:sp>
          <p:nvSpPr>
            <p:cNvPr id="381" name="Google Shape;381;p29"/>
            <p:cNvSpPr txBox="1"/>
            <p:nvPr/>
          </p:nvSpPr>
          <p:spPr>
            <a:xfrm>
              <a:off x="7485" y="5930"/>
              <a:ext cx="2250" cy="58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100"/>
                <a:buFont typeface="Arial"/>
                <a:buNone/>
              </a:pPr>
              <a:r>
                <a:rPr b="0" i="0" lang="en-US" sz="1100" u="none">
                  <a:solidFill>
                    <a:schemeClr val="dk1"/>
                  </a:solidFill>
                  <a:latin typeface="Arial"/>
                  <a:ea typeface="Arial"/>
                  <a:cs typeface="Arial"/>
                  <a:sym typeface="Arial"/>
                </a:rPr>
                <a:t>צינור אלומיניום</a:t>
              </a:r>
              <a:endParaRPr/>
            </a:p>
          </p:txBody>
        </p:sp>
        <p:cxnSp>
          <p:nvCxnSpPr>
            <p:cNvPr id="382" name="Google Shape;382;p29"/>
            <p:cNvCxnSpPr/>
            <p:nvPr/>
          </p:nvCxnSpPr>
          <p:spPr>
            <a:xfrm rot="10800000">
              <a:off x="5220" y="6710"/>
              <a:ext cx="1035" cy="765"/>
            </a:xfrm>
            <a:prstGeom prst="straightConnector1">
              <a:avLst/>
            </a:prstGeom>
            <a:noFill/>
            <a:ln cap="flat" cmpd="sng" w="9525">
              <a:solidFill>
                <a:srgbClr val="000000"/>
              </a:solidFill>
              <a:prstDash val="solid"/>
              <a:miter lim="8000"/>
              <a:headEnd len="med" w="med" type="none"/>
              <a:tailEnd len="med" w="med" type="triangle"/>
            </a:ln>
          </p:spPr>
        </p:cxnSp>
        <p:sp>
          <p:nvSpPr>
            <p:cNvPr id="383" name="Google Shape;383;p29"/>
            <p:cNvSpPr txBox="1"/>
            <p:nvPr/>
          </p:nvSpPr>
          <p:spPr>
            <a:xfrm>
              <a:off x="6060" y="7115"/>
              <a:ext cx="3742" cy="666"/>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100"/>
                <a:buFont typeface="Arial"/>
                <a:buNone/>
              </a:pPr>
              <a:r>
                <a:rPr b="0" i="0" lang="en-US" sz="1100" u="none">
                  <a:solidFill>
                    <a:schemeClr val="dk1"/>
                  </a:solidFill>
                  <a:latin typeface="Arial"/>
                  <a:ea typeface="Arial"/>
                  <a:cs typeface="Arial"/>
                  <a:sym typeface="Arial"/>
                </a:rPr>
                <a:t>צינור אלומיניום </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3"/>
          <p:cNvSpPr txBox="1"/>
          <p:nvPr>
            <p:ph type="title"/>
          </p:nvPr>
        </p:nvSpPr>
        <p:spPr>
          <a:xfrm>
            <a:off x="468312" y="0"/>
            <a:ext cx="8229600" cy="11430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dk1"/>
              </a:buClr>
              <a:buSzPts val="3200"/>
              <a:buFont typeface="Calibri"/>
              <a:buNone/>
            </a:pPr>
            <a:r>
              <a:rPr b="0" i="0" lang="en-US" sz="3200" u="none">
                <a:solidFill>
                  <a:schemeClr val="dk1"/>
                </a:solidFill>
                <a:latin typeface="Calibri"/>
                <a:ea typeface="Calibri"/>
                <a:cs typeface="Calibri"/>
                <a:sym typeface="Calibri"/>
              </a:rPr>
              <a:t>קליטת המים בצמח</a:t>
            </a:r>
            <a:endParaRPr/>
          </a:p>
        </p:txBody>
      </p:sp>
      <p:sp>
        <p:nvSpPr>
          <p:cNvPr id="99" name="Google Shape;99;p3"/>
          <p:cNvSpPr txBox="1"/>
          <p:nvPr>
            <p:ph idx="1" type="body"/>
          </p:nvPr>
        </p:nvSpPr>
        <p:spPr>
          <a:xfrm>
            <a:off x="250825" y="836612"/>
            <a:ext cx="8504237" cy="1296987"/>
          </a:xfrm>
          <a:prstGeom prst="rect">
            <a:avLst/>
          </a:prstGeom>
          <a:noFill/>
          <a:ln>
            <a:noFill/>
          </a:ln>
        </p:spPr>
        <p:txBody>
          <a:bodyPr anchorCtr="0" anchor="t" bIns="45700" lIns="91425" spcFirstLastPara="1" rIns="91425" wrap="square" tIns="45700">
            <a:normAutofit/>
          </a:bodyPr>
          <a:lstStyle/>
          <a:p>
            <a:pPr indent="-342900" lvl="0" marL="342900" marR="0" rtl="1" algn="r">
              <a:lnSpc>
                <a:spcPct val="90000"/>
              </a:lnSpc>
              <a:spcBef>
                <a:spcPts val="0"/>
              </a:spcBef>
              <a:spcAft>
                <a:spcPts val="0"/>
              </a:spcAft>
              <a:buClr>
                <a:srgbClr val="000000"/>
              </a:buClr>
              <a:buSzPts val="2000"/>
              <a:buFont typeface="Arial"/>
              <a:buChar char="•"/>
            </a:pPr>
            <a:r>
              <a:rPr b="0" i="0" lang="en-US" sz="2000" u="none">
                <a:solidFill>
                  <a:srgbClr val="000000"/>
                </a:solidFill>
                <a:latin typeface="Tahoma"/>
                <a:ea typeface="Tahoma"/>
                <a:cs typeface="Tahoma"/>
                <a:sym typeface="Tahoma"/>
              </a:rPr>
              <a:t>השורש הוא האיבר התת קרקעי של הצמח. הוא משמש לאחיזתו בקרקע ולקליטת מים ומינרלים.</a:t>
            </a:r>
            <a:r>
              <a:rPr b="0" i="0" lang="en-US" sz="2000" u="none">
                <a:solidFill>
                  <a:schemeClr val="dk1"/>
                </a:solidFill>
                <a:latin typeface="Calibri"/>
                <a:ea typeface="Calibri"/>
                <a:cs typeface="Calibri"/>
                <a:sym typeface="Calibri"/>
              </a:rPr>
              <a:t> ככול ששטח הפנים של השורשים גדול יותר, כך יכולת קליטת המים והמינרלים גדולה יותר.</a:t>
            </a:r>
            <a:endParaRPr/>
          </a:p>
          <a:p>
            <a:pPr indent="-342900" lvl="0" marL="342900" marR="0" rtl="1" algn="r">
              <a:lnSpc>
                <a:spcPct val="90000"/>
              </a:lnSpc>
              <a:spcBef>
                <a:spcPts val="400"/>
              </a:spcBef>
              <a:spcAft>
                <a:spcPts val="0"/>
              </a:spcAft>
              <a:buClr>
                <a:srgbClr val="000000"/>
              </a:buClr>
              <a:buSzPts val="2000"/>
              <a:buFont typeface="Arial"/>
              <a:buChar char="•"/>
            </a:pPr>
            <a:r>
              <a:rPr b="0" i="0" lang="en-US" sz="2000" u="none">
                <a:solidFill>
                  <a:srgbClr val="000000"/>
                </a:solidFill>
                <a:latin typeface="Tahoma"/>
                <a:ea typeface="Tahoma"/>
                <a:cs typeface="Tahoma"/>
                <a:sym typeface="Tahoma"/>
              </a:rPr>
              <a:t>היונקות- חלק בשורש היונק באופן פעיל מים ומינרלים ומגדיל שטח פנים.</a:t>
            </a:r>
            <a:endParaRPr/>
          </a:p>
          <a:p>
            <a:pPr indent="-215900" lvl="0" marL="342900" marR="0" rtl="0" algn="l">
              <a:spcBef>
                <a:spcPts val="400"/>
              </a:spcBef>
              <a:spcAft>
                <a:spcPts val="0"/>
              </a:spcAft>
              <a:buClr>
                <a:schemeClr val="dk1"/>
              </a:buClr>
              <a:buSzPts val="2000"/>
              <a:buFont typeface="Arial"/>
              <a:buNone/>
            </a:pPr>
            <a:r>
              <a:t/>
            </a:r>
            <a:endParaRPr b="0" i="0" sz="2000" u="none">
              <a:solidFill>
                <a:srgbClr val="000000"/>
              </a:solidFill>
              <a:latin typeface="Tahoma"/>
              <a:ea typeface="Tahoma"/>
              <a:cs typeface="Tahoma"/>
              <a:sym typeface="Tahoma"/>
            </a:endParaRPr>
          </a:p>
        </p:txBody>
      </p:sp>
      <p:pic>
        <p:nvPicPr>
          <p:cNvPr id="100" name="Google Shape;100;p3"/>
          <p:cNvPicPr preferRelativeResize="0"/>
          <p:nvPr/>
        </p:nvPicPr>
        <p:blipFill rotWithShape="1">
          <a:blip r:embed="rId3">
            <a:alphaModFix/>
          </a:blip>
          <a:srcRect b="0" l="0" r="0" t="0"/>
          <a:stretch/>
        </p:blipFill>
        <p:spPr>
          <a:xfrm>
            <a:off x="3419475" y="2205037"/>
            <a:ext cx="2662237" cy="1819275"/>
          </a:xfrm>
          <a:prstGeom prst="rect">
            <a:avLst/>
          </a:prstGeom>
          <a:noFill/>
          <a:ln>
            <a:noFill/>
          </a:ln>
        </p:spPr>
      </p:pic>
      <p:pic>
        <p:nvPicPr>
          <p:cNvPr id="101" name="Google Shape;101;p3"/>
          <p:cNvPicPr preferRelativeResize="0"/>
          <p:nvPr/>
        </p:nvPicPr>
        <p:blipFill rotWithShape="1">
          <a:blip r:embed="rId4">
            <a:alphaModFix/>
          </a:blip>
          <a:srcRect b="0" l="0" r="0" t="0"/>
          <a:stretch/>
        </p:blipFill>
        <p:spPr>
          <a:xfrm>
            <a:off x="6227762" y="2205037"/>
            <a:ext cx="2324100" cy="1743075"/>
          </a:xfrm>
          <a:prstGeom prst="rect">
            <a:avLst/>
          </a:prstGeom>
          <a:noFill/>
          <a:ln>
            <a:noFill/>
          </a:ln>
        </p:spPr>
      </p:pic>
      <p:sp>
        <p:nvSpPr>
          <p:cNvPr id="102" name="Google Shape;102;p3"/>
          <p:cNvSpPr txBox="1"/>
          <p:nvPr/>
        </p:nvSpPr>
        <p:spPr>
          <a:xfrm>
            <a:off x="3276600" y="4437062"/>
            <a:ext cx="5564187" cy="1655762"/>
          </a:xfrm>
          <a:prstGeom prst="rect">
            <a:avLst/>
          </a:prstGeom>
          <a:noFill/>
          <a:ln>
            <a:noFill/>
          </a:ln>
        </p:spPr>
        <p:txBody>
          <a:bodyPr anchorCtr="0" anchor="t" bIns="45700" lIns="91425" spcFirstLastPara="1" rIns="91425" wrap="square" tIns="45700">
            <a:noAutofit/>
          </a:bodyPr>
          <a:lstStyle/>
          <a:p>
            <a:pPr indent="-342900" lvl="0" marL="342900" marR="0" rtl="1" algn="r">
              <a:lnSpc>
                <a:spcPct val="100000"/>
              </a:lnSpc>
              <a:spcBef>
                <a:spcPts val="0"/>
              </a:spcBef>
              <a:spcAft>
                <a:spcPts val="0"/>
              </a:spcAft>
              <a:buClr>
                <a:srgbClr val="000000"/>
              </a:buClr>
              <a:buSzPts val="2000"/>
              <a:buFont typeface="Arial"/>
              <a:buChar char="•"/>
            </a:pPr>
            <a:r>
              <a:rPr b="0" i="0" lang="en-US" sz="2000" u="none" cap="none" strike="noStrike">
                <a:solidFill>
                  <a:srgbClr val="000000"/>
                </a:solidFill>
                <a:latin typeface="Tahoma"/>
                <a:ea typeface="Tahoma"/>
                <a:cs typeface="Tahoma"/>
                <a:sym typeface="Tahoma"/>
              </a:rPr>
              <a:t>המים שנקלטים ע"י השורשים עולים בצמח דרך הגבעולים, באמצעות מערכת של צינורות דקיקים. מהגבעולים המים מגיעים לכל איברי הצמח.</a:t>
            </a:r>
            <a:endParaRPr/>
          </a:p>
          <a:p>
            <a:pPr indent="-342900" lvl="0" marL="342900" marR="0" rtl="1" algn="r">
              <a:lnSpc>
                <a:spcPct val="100000"/>
              </a:lnSpc>
              <a:spcBef>
                <a:spcPts val="400"/>
              </a:spcBef>
              <a:spcAft>
                <a:spcPts val="0"/>
              </a:spcAft>
              <a:buClr>
                <a:srgbClr val="000000"/>
              </a:buClr>
              <a:buSzPts val="2000"/>
              <a:buFont typeface="Arial"/>
              <a:buChar char="•"/>
            </a:pPr>
            <a:r>
              <a:rPr b="0" i="0" lang="en-US" sz="2000" u="none" cap="none" strike="noStrike">
                <a:solidFill>
                  <a:srgbClr val="000000"/>
                </a:solidFill>
                <a:latin typeface="Tahoma"/>
                <a:ea typeface="Tahoma"/>
                <a:cs typeface="Tahoma"/>
                <a:sym typeface="Tahoma"/>
              </a:rPr>
              <a:t>תהליך איבוד מים בצמח שנעשה דרך הפיוניות בתהליך של דיות</a:t>
            </a:r>
            <a:endParaRPr/>
          </a:p>
        </p:txBody>
      </p:sp>
      <p:sp>
        <p:nvSpPr>
          <p:cNvPr id="103" name="Google Shape;103;p3"/>
          <p:cNvSpPr txBox="1"/>
          <p:nvPr/>
        </p:nvSpPr>
        <p:spPr>
          <a:xfrm>
            <a:off x="395287" y="3644900"/>
            <a:ext cx="8229600" cy="1143000"/>
          </a:xfrm>
          <a:prstGeom prst="rect">
            <a:avLst/>
          </a:prstGeom>
          <a:noFill/>
          <a:ln>
            <a:noFill/>
          </a:ln>
        </p:spPr>
        <p:txBody>
          <a:bodyPr anchorCtr="0" anchor="ctr" bIns="45700" lIns="91425" spcFirstLastPara="1" rIns="91425" wrap="square" tIns="45700">
            <a:normAutofit/>
          </a:bodyPr>
          <a:lstStyle/>
          <a:p>
            <a:pPr indent="0" lvl="0" marL="0" marR="0" rtl="1" algn="r">
              <a:lnSpc>
                <a:spcPct val="100000"/>
              </a:lnSpc>
              <a:spcBef>
                <a:spcPts val="0"/>
              </a:spcBef>
              <a:spcAft>
                <a:spcPts val="0"/>
              </a:spcAft>
              <a:buClr>
                <a:schemeClr val="dk1"/>
              </a:buClr>
              <a:buSzPts val="3200"/>
              <a:buFont typeface="Calibri"/>
              <a:buNone/>
            </a:pPr>
            <a:r>
              <a:rPr b="0" i="0" lang="en-US" sz="3200" u="none" cap="none" strike="noStrike">
                <a:solidFill>
                  <a:schemeClr val="dk1"/>
                </a:solidFill>
                <a:latin typeface="Calibri"/>
                <a:ea typeface="Calibri"/>
                <a:cs typeface="Calibri"/>
                <a:sym typeface="Calibri"/>
              </a:rPr>
              <a:t>איבוד מים בצמח</a:t>
            </a:r>
            <a:endParaRPr/>
          </a:p>
        </p:txBody>
      </p:sp>
      <p:pic>
        <p:nvPicPr>
          <p:cNvPr id="104" name="Google Shape;104;p3"/>
          <p:cNvPicPr preferRelativeResize="0"/>
          <p:nvPr/>
        </p:nvPicPr>
        <p:blipFill rotWithShape="1">
          <a:blip r:embed="rId5">
            <a:alphaModFix/>
          </a:blip>
          <a:srcRect b="0" l="0" r="0" t="0"/>
          <a:stretch/>
        </p:blipFill>
        <p:spPr>
          <a:xfrm>
            <a:off x="179387" y="3933825"/>
            <a:ext cx="2987675" cy="1639887"/>
          </a:xfrm>
          <a:prstGeom prst="rect">
            <a:avLst/>
          </a:prstGeom>
          <a:noFill/>
          <a:ln>
            <a:noFill/>
          </a:ln>
        </p:spPr>
      </p:pic>
      <p:pic>
        <p:nvPicPr>
          <p:cNvPr id="105" name="Google Shape;105;p3"/>
          <p:cNvPicPr preferRelativeResize="0"/>
          <p:nvPr/>
        </p:nvPicPr>
        <p:blipFill rotWithShape="1">
          <a:blip r:embed="rId6">
            <a:alphaModFix/>
          </a:blip>
          <a:srcRect b="0" l="0" r="0" t="0"/>
          <a:stretch/>
        </p:blipFill>
        <p:spPr>
          <a:xfrm>
            <a:off x="755650" y="5675312"/>
            <a:ext cx="1409700" cy="1182687"/>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30"/>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יתרונות ההמטרה</a:t>
            </a:r>
            <a:endParaRPr/>
          </a:p>
        </p:txBody>
      </p:sp>
      <p:sp>
        <p:nvSpPr>
          <p:cNvPr id="389" name="Google Shape;389;p30"/>
          <p:cNvSpPr txBox="1"/>
          <p:nvPr>
            <p:ph idx="1" type="body"/>
          </p:nvPr>
        </p:nvSpPr>
        <p:spPr>
          <a:xfrm>
            <a:off x="4716462" y="1412875"/>
            <a:ext cx="4330700" cy="4525962"/>
          </a:xfrm>
          <a:prstGeom prst="rect">
            <a:avLst/>
          </a:prstGeom>
          <a:noFill/>
          <a:ln>
            <a:noFill/>
          </a:ln>
        </p:spPr>
        <p:txBody>
          <a:bodyPr anchorCtr="0" anchor="t" bIns="45700" lIns="91425" spcFirstLastPara="1" rIns="91425" wrap="square" tIns="45700">
            <a:noAutofit/>
          </a:bodyPr>
          <a:lstStyle/>
          <a:p>
            <a:pPr indent="-285750" lvl="1" marL="742950" marR="0" rtl="1" algn="r">
              <a:lnSpc>
                <a:spcPct val="130000"/>
              </a:lnSpc>
              <a:spcBef>
                <a:spcPts val="0"/>
              </a:spcBef>
              <a:spcAft>
                <a:spcPts val="0"/>
              </a:spcAft>
              <a:buClr>
                <a:schemeClr val="dk1"/>
              </a:buClr>
              <a:buSzPts val="2200"/>
              <a:buFont typeface="Calibri"/>
              <a:buAutoNum type="arabicPeriod"/>
            </a:pPr>
            <a:r>
              <a:rPr b="0" i="0" lang="en-US" sz="2200" u="none" cap="none" strike="noStrike">
                <a:solidFill>
                  <a:schemeClr val="dk1"/>
                </a:solidFill>
                <a:latin typeface="Tahoma"/>
                <a:ea typeface="Tahoma"/>
                <a:cs typeface="Tahoma"/>
                <a:sym typeface="Tahoma"/>
              </a:rPr>
              <a:t>מתאימה להשקיית שטחים גדולים וצפופים.</a:t>
            </a:r>
            <a:endParaRPr b="0" i="0" sz="2200" u="none" cap="none" strike="noStrike">
              <a:solidFill>
                <a:schemeClr val="dk1"/>
              </a:solidFill>
              <a:latin typeface="Tahoma"/>
              <a:ea typeface="Tahoma"/>
              <a:cs typeface="Tahoma"/>
              <a:sym typeface="Tahoma"/>
            </a:endParaRPr>
          </a:p>
          <a:p>
            <a:pPr indent="-285750" lvl="1" marL="742950" marR="0" rtl="1" algn="r">
              <a:lnSpc>
                <a:spcPct val="130000"/>
              </a:lnSpc>
              <a:spcBef>
                <a:spcPts val="440"/>
              </a:spcBef>
              <a:spcAft>
                <a:spcPts val="0"/>
              </a:spcAft>
              <a:buClr>
                <a:schemeClr val="dk1"/>
              </a:buClr>
              <a:buSzPts val="2200"/>
              <a:buFont typeface="Calibri"/>
              <a:buAutoNum type="arabicPeriod"/>
            </a:pPr>
            <a:r>
              <a:rPr b="0" i="0" lang="en-US" sz="2200" u="none" cap="none" strike="noStrike">
                <a:solidFill>
                  <a:schemeClr val="dk1"/>
                </a:solidFill>
                <a:latin typeface="Tahoma"/>
                <a:ea typeface="Tahoma"/>
                <a:cs typeface="Tahoma"/>
                <a:sym typeface="Tahoma"/>
              </a:rPr>
              <a:t>מתאימה לגידולים שדורשים רמת לחות באוויר.</a:t>
            </a:r>
            <a:endParaRPr b="0" i="0" sz="2200" u="none" cap="none" strike="noStrike">
              <a:solidFill>
                <a:schemeClr val="dk1"/>
              </a:solidFill>
              <a:latin typeface="Tahoma"/>
              <a:ea typeface="Tahoma"/>
              <a:cs typeface="Tahoma"/>
              <a:sym typeface="Tahoma"/>
            </a:endParaRPr>
          </a:p>
          <a:p>
            <a:pPr indent="-285750" lvl="1" marL="742950" marR="0" rtl="1" algn="r">
              <a:lnSpc>
                <a:spcPct val="130000"/>
              </a:lnSpc>
              <a:spcBef>
                <a:spcPts val="440"/>
              </a:spcBef>
              <a:spcAft>
                <a:spcPts val="0"/>
              </a:spcAft>
              <a:buClr>
                <a:schemeClr val="dk1"/>
              </a:buClr>
              <a:buSzPts val="2200"/>
              <a:buFont typeface="Calibri"/>
              <a:buAutoNum type="arabicPeriod"/>
            </a:pPr>
            <a:r>
              <a:rPr b="0" i="0" lang="en-US" sz="2200" u="none" cap="none" strike="noStrike">
                <a:solidFill>
                  <a:schemeClr val="dk1"/>
                </a:solidFill>
                <a:latin typeface="Tahoma"/>
                <a:ea typeface="Tahoma"/>
                <a:cs typeface="Tahoma"/>
                <a:sym typeface="Tahoma"/>
              </a:rPr>
              <a:t>יכולה לעזור נגד קרה.</a:t>
            </a:r>
            <a:endParaRPr b="0" i="0" sz="2200" u="none" cap="none" strike="noStrike">
              <a:solidFill>
                <a:schemeClr val="dk1"/>
              </a:solidFill>
              <a:latin typeface="Tahoma"/>
              <a:ea typeface="Tahoma"/>
              <a:cs typeface="Tahoma"/>
              <a:sym typeface="Tahoma"/>
            </a:endParaRPr>
          </a:p>
          <a:p>
            <a:pPr indent="-285750" lvl="1" marL="742950" marR="0" rtl="1" algn="r">
              <a:lnSpc>
                <a:spcPct val="130000"/>
              </a:lnSpc>
              <a:spcBef>
                <a:spcPts val="440"/>
              </a:spcBef>
              <a:spcAft>
                <a:spcPts val="0"/>
              </a:spcAft>
              <a:buClr>
                <a:schemeClr val="dk1"/>
              </a:buClr>
              <a:buSzPts val="2200"/>
              <a:buFont typeface="Calibri"/>
              <a:buAutoNum type="arabicPeriod"/>
            </a:pPr>
            <a:r>
              <a:rPr b="0" i="0" lang="en-US" sz="2200" u="none" cap="none" strike="noStrike">
                <a:solidFill>
                  <a:schemeClr val="dk1"/>
                </a:solidFill>
                <a:latin typeface="Tahoma"/>
                <a:ea typeface="Tahoma"/>
                <a:cs typeface="Tahoma"/>
                <a:sym typeface="Tahoma"/>
              </a:rPr>
              <a:t>יש פחות בעיות של סתימות צנרת בגלל הלחץ הרב והזרימה הגדולה.</a:t>
            </a:r>
            <a:endParaRPr b="0" i="0" sz="2200" u="none" cap="none" strike="noStrike">
              <a:solidFill>
                <a:schemeClr val="dk1"/>
              </a:solidFill>
              <a:latin typeface="Tahoma"/>
              <a:ea typeface="Tahoma"/>
              <a:cs typeface="Tahoma"/>
              <a:sym typeface="Tahoma"/>
            </a:endParaRPr>
          </a:p>
          <a:p>
            <a:pPr indent="-285750" lvl="1" marL="742950" marR="0" rtl="1" algn="r">
              <a:lnSpc>
                <a:spcPct val="130000"/>
              </a:lnSpc>
              <a:spcBef>
                <a:spcPts val="440"/>
              </a:spcBef>
              <a:spcAft>
                <a:spcPts val="0"/>
              </a:spcAft>
              <a:buClr>
                <a:schemeClr val="dk1"/>
              </a:buClr>
              <a:buSzPts val="2200"/>
              <a:buFont typeface="Calibri"/>
              <a:buAutoNum type="arabicPeriod"/>
            </a:pPr>
            <a:r>
              <a:rPr b="0" i="0" lang="en-US" sz="2200" u="none" cap="none" strike="noStrike">
                <a:solidFill>
                  <a:schemeClr val="dk1"/>
                </a:solidFill>
                <a:latin typeface="Tahoma"/>
                <a:ea typeface="Tahoma"/>
                <a:cs typeface="Tahoma"/>
                <a:sym typeface="Tahoma"/>
              </a:rPr>
              <a:t>מנקה את נוף הצמחים.</a:t>
            </a:r>
            <a:endParaRPr b="0" i="0" sz="2200" u="none" cap="none" strike="noStrike">
              <a:solidFill>
                <a:schemeClr val="dk1"/>
              </a:solidFill>
              <a:latin typeface="Tahoma"/>
              <a:ea typeface="Tahoma"/>
              <a:cs typeface="Tahoma"/>
              <a:sym typeface="Tahoma"/>
            </a:endParaRPr>
          </a:p>
          <a:p>
            <a:pPr indent="-203200" lvl="0" marL="342900" marR="0" rtl="0" algn="l">
              <a:spcBef>
                <a:spcPts val="440"/>
              </a:spcBef>
              <a:spcAft>
                <a:spcPts val="0"/>
              </a:spcAft>
              <a:buClr>
                <a:schemeClr val="dk1"/>
              </a:buClr>
              <a:buSzPts val="2200"/>
              <a:buFont typeface="Arial"/>
              <a:buNone/>
            </a:pPr>
            <a:r>
              <a:t/>
            </a:r>
            <a:endParaRPr b="0" i="0" sz="2200" u="none" cap="none" strike="noStrike">
              <a:solidFill>
                <a:schemeClr val="dk1"/>
              </a:solidFill>
              <a:latin typeface="Tahoma"/>
              <a:ea typeface="Tahoma"/>
              <a:cs typeface="Tahoma"/>
              <a:sym typeface="Tahoma"/>
            </a:endParaRPr>
          </a:p>
        </p:txBody>
      </p:sp>
      <p:pic>
        <p:nvPicPr>
          <p:cNvPr id="390" name="Google Shape;390;p30"/>
          <p:cNvPicPr preferRelativeResize="0"/>
          <p:nvPr/>
        </p:nvPicPr>
        <p:blipFill rotWithShape="1">
          <a:blip r:embed="rId3">
            <a:alphaModFix/>
          </a:blip>
          <a:srcRect b="0" l="0" r="0" t="0"/>
          <a:stretch/>
        </p:blipFill>
        <p:spPr>
          <a:xfrm>
            <a:off x="179387" y="2276475"/>
            <a:ext cx="4248150" cy="2832100"/>
          </a:xfrm>
          <a:prstGeom prst="rect">
            <a:avLst/>
          </a:prstGeom>
          <a:noFill/>
          <a:ln>
            <a:noFill/>
          </a:ln>
        </p:spPr>
      </p:pic>
      <p:sp>
        <p:nvSpPr>
          <p:cNvPr id="391" name="Google Shape;391;p30"/>
          <p:cNvSpPr txBox="1"/>
          <p:nvPr/>
        </p:nvSpPr>
        <p:spPr>
          <a:xfrm>
            <a:off x="255587" y="1895475"/>
            <a:ext cx="4648200" cy="3810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ממטרות – צינורות אלומיניום</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3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1" algn="ctr">
              <a:lnSpc>
                <a:spcPct val="100000"/>
              </a:lnSpc>
              <a:spcBef>
                <a:spcPts val="0"/>
              </a:spcBef>
              <a:spcAft>
                <a:spcPts val="0"/>
              </a:spcAft>
              <a:buClr>
                <a:schemeClr val="dk1"/>
              </a:buClr>
              <a:buSzPts val="3600"/>
              <a:buFont typeface="Calibri"/>
              <a:buNone/>
            </a:pPr>
            <a:r>
              <a:rPr b="0" i="0" lang="en-US" sz="3600" u="none">
                <a:solidFill>
                  <a:schemeClr val="dk1"/>
                </a:solidFill>
                <a:latin typeface="Calibri"/>
                <a:ea typeface="Calibri"/>
                <a:cs typeface="Calibri"/>
                <a:sym typeface="Calibri"/>
              </a:rPr>
              <a:t>תמונה תלת ממדית של אחידות פזור מים במתזים</a:t>
            </a:r>
            <a:endParaRPr/>
          </a:p>
        </p:txBody>
      </p:sp>
      <p:pic>
        <p:nvPicPr>
          <p:cNvPr id="397" name="Google Shape;397;p31"/>
          <p:cNvPicPr preferRelativeResize="0"/>
          <p:nvPr>
            <p:ph idx="1" type="body"/>
          </p:nvPr>
        </p:nvPicPr>
        <p:blipFill rotWithShape="1">
          <a:blip r:embed="rId3">
            <a:alphaModFix/>
          </a:blip>
          <a:srcRect b="0" l="0" r="0" t="0"/>
          <a:stretch/>
        </p:blipFill>
        <p:spPr>
          <a:xfrm>
            <a:off x="1447800" y="1527175"/>
            <a:ext cx="6211887" cy="45720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3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חסרונות ההמטרה</a:t>
            </a:r>
            <a:endParaRPr/>
          </a:p>
        </p:txBody>
      </p:sp>
      <p:sp>
        <p:nvSpPr>
          <p:cNvPr id="403" name="Google Shape;403;p32"/>
          <p:cNvSpPr txBox="1"/>
          <p:nvPr>
            <p:ph idx="1" type="body"/>
          </p:nvPr>
        </p:nvSpPr>
        <p:spPr>
          <a:xfrm>
            <a:off x="4427537" y="1600200"/>
            <a:ext cx="4259262" cy="4525962"/>
          </a:xfrm>
          <a:prstGeom prst="rect">
            <a:avLst/>
          </a:prstGeom>
          <a:noFill/>
          <a:ln>
            <a:noFill/>
          </a:ln>
        </p:spPr>
        <p:txBody>
          <a:bodyPr anchorCtr="0" anchor="t" bIns="45700" lIns="91425" spcFirstLastPara="1" rIns="91425" wrap="square" tIns="45700">
            <a:noAutofit/>
          </a:bodyPr>
          <a:lstStyle/>
          <a:p>
            <a:pPr indent="-514350" lvl="0" marL="514350" marR="0" rtl="1" algn="r">
              <a:lnSpc>
                <a:spcPct val="100000"/>
              </a:lnSpc>
              <a:spcBef>
                <a:spcPts val="0"/>
              </a:spcBef>
              <a:spcAft>
                <a:spcPts val="0"/>
              </a:spcAft>
              <a:buClr>
                <a:schemeClr val="dk1"/>
              </a:buClr>
              <a:buSzPts val="2400"/>
              <a:buFont typeface="Calibri"/>
              <a:buAutoNum type="arabicPeriod"/>
            </a:pPr>
            <a:r>
              <a:rPr b="0" i="0" lang="en-US" sz="2400" u="none">
                <a:solidFill>
                  <a:schemeClr val="dk1"/>
                </a:solidFill>
                <a:latin typeface="Tahoma"/>
                <a:ea typeface="Tahoma"/>
                <a:cs typeface="Tahoma"/>
                <a:sym typeface="Tahoma"/>
              </a:rPr>
              <a:t>בזבוז מים המתפזרים באוויר </a:t>
            </a:r>
            <a:endParaRPr/>
          </a:p>
          <a:p>
            <a:pPr indent="-514350" lvl="0" marL="514350" marR="0" rtl="1" algn="r">
              <a:lnSpc>
                <a:spcPct val="100000"/>
              </a:lnSpc>
              <a:spcBef>
                <a:spcPts val="480"/>
              </a:spcBef>
              <a:spcAft>
                <a:spcPts val="0"/>
              </a:spcAft>
              <a:buClr>
                <a:schemeClr val="dk1"/>
              </a:buClr>
              <a:buSzPts val="2400"/>
              <a:buFont typeface="Calibri"/>
              <a:buAutoNum type="arabicPeriod"/>
            </a:pPr>
            <a:r>
              <a:rPr b="0" i="0" lang="en-US" sz="2400" u="none">
                <a:solidFill>
                  <a:schemeClr val="dk1"/>
                </a:solidFill>
                <a:latin typeface="Tahoma"/>
                <a:ea typeface="Tahoma"/>
                <a:cs typeface="Tahoma"/>
                <a:sym typeface="Tahoma"/>
              </a:rPr>
              <a:t>בתנאי רוח, פיזור המים משתנה ואין הרטבה אחידה של הקרקע</a:t>
            </a:r>
            <a:endParaRPr/>
          </a:p>
          <a:p>
            <a:pPr indent="-514350" lvl="0" marL="514350" marR="0" rtl="1" algn="r">
              <a:lnSpc>
                <a:spcPct val="100000"/>
              </a:lnSpc>
              <a:spcBef>
                <a:spcPts val="480"/>
              </a:spcBef>
              <a:spcAft>
                <a:spcPts val="0"/>
              </a:spcAft>
              <a:buClr>
                <a:schemeClr val="dk1"/>
              </a:buClr>
              <a:buSzPts val="2400"/>
              <a:buFont typeface="Calibri"/>
              <a:buAutoNum type="arabicPeriod"/>
            </a:pPr>
            <a:r>
              <a:rPr b="0" i="0" lang="en-US" sz="2400" u="none">
                <a:solidFill>
                  <a:schemeClr val="dk1"/>
                </a:solidFill>
                <a:latin typeface="Tahoma"/>
                <a:ea typeface="Tahoma"/>
                <a:cs typeface="Tahoma"/>
                <a:sym typeface="Tahoma"/>
              </a:rPr>
              <a:t>הרטבה של נוף הצמח שעלולה ליצור תנאים נוחים להתפתחות מחלות ו/או להצטברות מלח על העלים.</a:t>
            </a:r>
            <a:endParaRPr/>
          </a:p>
          <a:p>
            <a:pPr indent="-514350" lvl="0" marL="514350" marR="0" rtl="1" algn="r">
              <a:lnSpc>
                <a:spcPct val="100000"/>
              </a:lnSpc>
              <a:spcBef>
                <a:spcPts val="480"/>
              </a:spcBef>
              <a:spcAft>
                <a:spcPts val="0"/>
              </a:spcAft>
              <a:buClr>
                <a:schemeClr val="dk1"/>
              </a:buClr>
              <a:buSzPts val="2400"/>
              <a:buFont typeface="Calibri"/>
              <a:buAutoNum type="arabicPeriod"/>
            </a:pPr>
            <a:r>
              <a:rPr b="0" i="0" lang="en-US" sz="2400" u="none">
                <a:solidFill>
                  <a:schemeClr val="dk1"/>
                </a:solidFill>
                <a:latin typeface="Tahoma"/>
                <a:ea typeface="Tahoma"/>
                <a:cs typeface="Tahoma"/>
                <a:sym typeface="Tahoma"/>
              </a:rPr>
              <a:t>קשה להכניס את הדשן כי הוא צורב את העלים.</a:t>
            </a:r>
            <a:endParaRPr/>
          </a:p>
          <a:p>
            <a:pPr indent="-514350" lvl="0" marL="514350" marR="0" rtl="1" algn="r">
              <a:lnSpc>
                <a:spcPct val="100000"/>
              </a:lnSpc>
              <a:spcBef>
                <a:spcPts val="480"/>
              </a:spcBef>
              <a:spcAft>
                <a:spcPts val="0"/>
              </a:spcAft>
              <a:buClr>
                <a:schemeClr val="dk1"/>
              </a:buClr>
              <a:buSzPts val="2400"/>
              <a:buFont typeface="Calibri"/>
              <a:buAutoNum type="arabicPeriod"/>
            </a:pPr>
            <a:r>
              <a:rPr b="0" i="0" lang="en-US" sz="2400" u="none">
                <a:solidFill>
                  <a:schemeClr val="dk1"/>
                </a:solidFill>
                <a:latin typeface="Tahoma"/>
                <a:ea typeface="Tahoma"/>
                <a:cs typeface="Tahoma"/>
                <a:sym typeface="Tahoma"/>
              </a:rPr>
              <a:t>שוטפת ריסוסים מהצמחים</a:t>
            </a:r>
            <a:endParaRPr/>
          </a:p>
        </p:txBody>
      </p:sp>
      <p:pic>
        <p:nvPicPr>
          <p:cNvPr id="404" name="Google Shape;404;p32"/>
          <p:cNvPicPr preferRelativeResize="0"/>
          <p:nvPr/>
        </p:nvPicPr>
        <p:blipFill rotWithShape="1">
          <a:blip r:embed="rId3">
            <a:alphaModFix/>
          </a:blip>
          <a:srcRect b="0" l="0" r="0" t="0"/>
          <a:stretch/>
        </p:blipFill>
        <p:spPr>
          <a:xfrm>
            <a:off x="827087" y="1700212"/>
            <a:ext cx="1905000" cy="1409700"/>
          </a:xfrm>
          <a:prstGeom prst="rect">
            <a:avLst/>
          </a:prstGeom>
          <a:noFill/>
          <a:ln>
            <a:noFill/>
          </a:ln>
        </p:spPr>
      </p:pic>
      <p:sp>
        <p:nvSpPr>
          <p:cNvPr id="405" name="Google Shape;405;p32"/>
          <p:cNvSpPr txBox="1"/>
          <p:nvPr/>
        </p:nvSpPr>
        <p:spPr>
          <a:xfrm>
            <a:off x="1131887" y="1377950"/>
            <a:ext cx="1447800" cy="369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מתז</a:t>
            </a:r>
            <a:endParaRPr/>
          </a:p>
        </p:txBody>
      </p:sp>
      <p:pic>
        <p:nvPicPr>
          <p:cNvPr id="406" name="Google Shape;406;p32"/>
          <p:cNvPicPr preferRelativeResize="0"/>
          <p:nvPr/>
        </p:nvPicPr>
        <p:blipFill rotWithShape="1">
          <a:blip r:embed="rId4">
            <a:alphaModFix/>
          </a:blip>
          <a:srcRect b="0" l="0" r="0" t="0"/>
          <a:stretch/>
        </p:blipFill>
        <p:spPr>
          <a:xfrm>
            <a:off x="539750" y="4005262"/>
            <a:ext cx="2720975" cy="1828800"/>
          </a:xfrm>
          <a:prstGeom prst="rect">
            <a:avLst/>
          </a:prstGeom>
          <a:noFill/>
          <a:ln>
            <a:noFill/>
          </a:ln>
        </p:spPr>
      </p:pic>
      <p:sp>
        <p:nvSpPr>
          <p:cNvPr id="407" name="Google Shape;407;p32"/>
          <p:cNvSpPr txBox="1"/>
          <p:nvPr/>
        </p:nvSpPr>
        <p:spPr>
          <a:xfrm>
            <a:off x="1606550" y="3700462"/>
            <a:ext cx="1371600" cy="369887"/>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מערפל</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33"/>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טפטוף</a:t>
            </a:r>
            <a:endParaRPr/>
          </a:p>
        </p:txBody>
      </p:sp>
      <p:sp>
        <p:nvSpPr>
          <p:cNvPr id="413" name="Google Shape;413;p33"/>
          <p:cNvSpPr txBox="1"/>
          <p:nvPr>
            <p:ph idx="1" type="body"/>
          </p:nvPr>
        </p:nvSpPr>
        <p:spPr>
          <a:xfrm>
            <a:off x="468312" y="1268412"/>
            <a:ext cx="8229600" cy="4525962"/>
          </a:xfrm>
          <a:prstGeom prst="rect">
            <a:avLst/>
          </a:prstGeom>
          <a:noFill/>
          <a:ln>
            <a:noFill/>
          </a:ln>
        </p:spPr>
        <p:txBody>
          <a:bodyPr anchorCtr="0" anchor="t" bIns="45700" lIns="91425" spcFirstLastPara="1" rIns="91425" wrap="square" tIns="45700">
            <a:noAutofit/>
          </a:bodyPr>
          <a:lstStyle/>
          <a:p>
            <a:pPr indent="-342900" lvl="0" marL="342900" marR="0" rtl="1" algn="r">
              <a:lnSpc>
                <a:spcPct val="100000"/>
              </a:lnSpc>
              <a:spcBef>
                <a:spcPts val="0"/>
              </a:spcBef>
              <a:spcAft>
                <a:spcPts val="0"/>
              </a:spcAft>
              <a:buClr>
                <a:schemeClr val="dk1"/>
              </a:buClr>
              <a:buSzPts val="2400"/>
              <a:buFont typeface="Arial"/>
              <a:buChar char="•"/>
            </a:pPr>
            <a:r>
              <a:rPr b="0" i="0" lang="en-US" sz="2400" u="none">
                <a:solidFill>
                  <a:schemeClr val="dk1"/>
                </a:solidFill>
                <a:latin typeface="Tahoma"/>
                <a:ea typeface="Tahoma"/>
                <a:cs typeface="Tahoma"/>
                <a:sym typeface="Tahoma"/>
              </a:rPr>
              <a:t>שיטת השקיה בה ניתנים המים ישירות על הקרקע (או מתחת לקרקע) בכמויות נמוכות ולמשך זמן רב בטיפות בודדות או בקילוח דקיק. </a:t>
            </a:r>
            <a:endParaRPr/>
          </a:p>
          <a:p>
            <a:pPr indent="-342900" lvl="0" marL="342900" marR="0" rtl="1" algn="r">
              <a:lnSpc>
                <a:spcPct val="100000"/>
              </a:lnSpc>
              <a:spcBef>
                <a:spcPts val="480"/>
              </a:spcBef>
              <a:spcAft>
                <a:spcPts val="0"/>
              </a:spcAft>
              <a:buClr>
                <a:schemeClr val="dk1"/>
              </a:buClr>
              <a:buSzPts val="2400"/>
              <a:buFont typeface="Arial"/>
              <a:buChar char="•"/>
            </a:pPr>
            <a:r>
              <a:rPr b="0" i="0" lang="en-US" sz="2400" u="none">
                <a:solidFill>
                  <a:schemeClr val="dk1"/>
                </a:solidFill>
                <a:latin typeface="Tahoma"/>
                <a:ea typeface="Tahoma"/>
                <a:cs typeface="Tahoma"/>
                <a:sym typeface="Tahoma"/>
              </a:rPr>
              <a:t>שיטה זו פותחה לפי רעיונותיו של מהנדס המים שמחה בלאס.</a:t>
            </a:r>
            <a:endParaRPr/>
          </a:p>
          <a:p>
            <a:pPr indent="-190500" lvl="0" marL="342900" marR="0" rtl="0" algn="l">
              <a:spcBef>
                <a:spcPts val="480"/>
              </a:spcBef>
              <a:spcAft>
                <a:spcPts val="0"/>
              </a:spcAft>
              <a:buClr>
                <a:schemeClr val="dk1"/>
              </a:buClr>
              <a:buSzPts val="2400"/>
              <a:buFont typeface="Arial"/>
              <a:buNone/>
            </a:pPr>
            <a:r>
              <a:t/>
            </a:r>
            <a:endParaRPr b="0" i="0" sz="2400" u="none">
              <a:solidFill>
                <a:schemeClr val="dk1"/>
              </a:solidFill>
              <a:latin typeface="Tahoma"/>
              <a:ea typeface="Tahoma"/>
              <a:cs typeface="Tahoma"/>
              <a:sym typeface="Tahoma"/>
            </a:endParaRPr>
          </a:p>
        </p:txBody>
      </p:sp>
      <p:pic>
        <p:nvPicPr>
          <p:cNvPr id="414" name="Google Shape;414;p33"/>
          <p:cNvPicPr preferRelativeResize="0"/>
          <p:nvPr/>
        </p:nvPicPr>
        <p:blipFill rotWithShape="1">
          <a:blip r:embed="rId3">
            <a:alphaModFix/>
          </a:blip>
          <a:srcRect b="0" l="0" r="0" t="0"/>
          <a:stretch/>
        </p:blipFill>
        <p:spPr>
          <a:xfrm>
            <a:off x="1116012" y="3573462"/>
            <a:ext cx="3922712" cy="2944812"/>
          </a:xfrm>
          <a:prstGeom prst="rect">
            <a:avLst/>
          </a:prstGeom>
          <a:noFill/>
          <a:ln>
            <a:noFill/>
          </a:ln>
        </p:spPr>
      </p:pic>
      <p:pic>
        <p:nvPicPr>
          <p:cNvPr id="415" name="Google Shape;415;p33"/>
          <p:cNvPicPr preferRelativeResize="0"/>
          <p:nvPr/>
        </p:nvPicPr>
        <p:blipFill rotWithShape="1">
          <a:blip r:embed="rId4">
            <a:alphaModFix/>
          </a:blip>
          <a:srcRect b="0" l="0" r="0" t="0"/>
          <a:stretch/>
        </p:blipFill>
        <p:spPr>
          <a:xfrm>
            <a:off x="5508625" y="3983037"/>
            <a:ext cx="2822575" cy="2116137"/>
          </a:xfrm>
          <a:prstGeom prst="rect">
            <a:avLst/>
          </a:prstGeom>
          <a:noFill/>
          <a:ln>
            <a:noFill/>
          </a:ln>
        </p:spPr>
      </p:pic>
      <p:sp>
        <p:nvSpPr>
          <p:cNvPr id="416" name="Google Shape;416;p33"/>
          <p:cNvSpPr txBox="1"/>
          <p:nvPr/>
        </p:nvSpPr>
        <p:spPr>
          <a:xfrm>
            <a:off x="6629400" y="3629025"/>
            <a:ext cx="1524000" cy="368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טפטפת נעץ</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3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מבנה הטפטפת</a:t>
            </a:r>
            <a:endParaRPr/>
          </a:p>
        </p:txBody>
      </p:sp>
      <p:pic>
        <p:nvPicPr>
          <p:cNvPr id="422" name="Google Shape;422;p34"/>
          <p:cNvPicPr preferRelativeResize="0"/>
          <p:nvPr>
            <p:ph idx="1" type="body"/>
          </p:nvPr>
        </p:nvPicPr>
        <p:blipFill rotWithShape="1">
          <a:blip r:embed="rId3">
            <a:alphaModFix/>
          </a:blip>
          <a:srcRect b="0" l="0" r="0" t="0"/>
          <a:stretch/>
        </p:blipFill>
        <p:spPr>
          <a:xfrm>
            <a:off x="685800" y="1608137"/>
            <a:ext cx="3517900" cy="2349500"/>
          </a:xfrm>
          <a:prstGeom prst="rect">
            <a:avLst/>
          </a:prstGeom>
          <a:noFill/>
          <a:ln>
            <a:noFill/>
          </a:ln>
        </p:spPr>
      </p:pic>
      <p:pic>
        <p:nvPicPr>
          <p:cNvPr id="423" name="Google Shape;423;p34"/>
          <p:cNvPicPr preferRelativeResize="0"/>
          <p:nvPr/>
        </p:nvPicPr>
        <p:blipFill rotWithShape="1">
          <a:blip r:embed="rId4">
            <a:alphaModFix/>
          </a:blip>
          <a:srcRect b="0" l="0" r="0" t="0"/>
          <a:stretch/>
        </p:blipFill>
        <p:spPr>
          <a:xfrm>
            <a:off x="1292225" y="4191000"/>
            <a:ext cx="2305050" cy="1962150"/>
          </a:xfrm>
          <a:prstGeom prst="rect">
            <a:avLst/>
          </a:prstGeom>
          <a:noFill/>
          <a:ln>
            <a:noFill/>
          </a:ln>
        </p:spPr>
      </p:pic>
      <p:sp>
        <p:nvSpPr>
          <p:cNvPr id="424" name="Google Shape;424;p34"/>
          <p:cNvSpPr txBox="1"/>
          <p:nvPr/>
        </p:nvSpPr>
        <p:spPr>
          <a:xfrm>
            <a:off x="4211637" y="1484312"/>
            <a:ext cx="4572000" cy="2308225"/>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ahoma"/>
              <a:buNone/>
            </a:pPr>
            <a:r>
              <a:rPr b="0" i="0" lang="en-US" sz="2400" u="none">
                <a:solidFill>
                  <a:schemeClr val="dk1"/>
                </a:solidFill>
                <a:latin typeface="Tahoma"/>
                <a:ea typeface="Tahoma"/>
                <a:cs typeface="Tahoma"/>
                <a:sym typeface="Tahoma"/>
              </a:rPr>
              <a:t>מנגנון מסובך ומפותל, מעין מבוך של תעלות חריריות אשר תפקידם לעכב את זרימת המים בצינור. </a:t>
            </a:r>
            <a:endParaRPr/>
          </a:p>
          <a:p>
            <a:pPr indent="0" lvl="0" marL="0" marR="0" rtl="1" algn="r">
              <a:lnSpc>
                <a:spcPct val="100000"/>
              </a:lnSpc>
              <a:spcBef>
                <a:spcPts val="0"/>
              </a:spcBef>
              <a:spcAft>
                <a:spcPts val="0"/>
              </a:spcAft>
              <a:buClr>
                <a:schemeClr val="dk1"/>
              </a:buClr>
              <a:buSzPts val="2400"/>
              <a:buFont typeface="Tahoma"/>
              <a:buNone/>
            </a:pPr>
            <a:r>
              <a:rPr b="0" i="0" lang="en-US" sz="2400" u="none">
                <a:solidFill>
                  <a:schemeClr val="dk1"/>
                </a:solidFill>
                <a:latin typeface="Tahoma"/>
                <a:ea typeface="Tahoma"/>
                <a:cs typeface="Tahoma"/>
                <a:sym typeface="Tahoma"/>
              </a:rPr>
              <a:t>בסופו של דבר קצה התעלה נפתח על די חור חיצוני המאפשר יציאת טיפות מים מחוץ לצינור השלוחה.</a:t>
            </a:r>
            <a:endParaRPr/>
          </a:p>
        </p:txBody>
      </p:sp>
      <p:pic>
        <p:nvPicPr>
          <p:cNvPr descr="צנור טפטוף" id="425" name="Google Shape;425;p34"/>
          <p:cNvPicPr preferRelativeResize="0"/>
          <p:nvPr/>
        </p:nvPicPr>
        <p:blipFill rotWithShape="1">
          <a:blip r:embed="rId5">
            <a:alphaModFix/>
          </a:blip>
          <a:srcRect b="0" l="0" r="0" t="0"/>
          <a:stretch/>
        </p:blipFill>
        <p:spPr>
          <a:xfrm>
            <a:off x="6218237" y="3933825"/>
            <a:ext cx="2544762" cy="2735262"/>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35"/>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תופעת "בצל" ההשקייה</a:t>
            </a:r>
            <a:endParaRPr/>
          </a:p>
        </p:txBody>
      </p:sp>
      <p:pic>
        <p:nvPicPr>
          <p:cNvPr id="431" name="Google Shape;431;p35"/>
          <p:cNvPicPr preferRelativeResize="0"/>
          <p:nvPr>
            <p:ph idx="1" type="body"/>
          </p:nvPr>
        </p:nvPicPr>
        <p:blipFill rotWithShape="1">
          <a:blip r:embed="rId3">
            <a:alphaModFix/>
          </a:blip>
          <a:srcRect b="0" l="0" r="0" t="0"/>
          <a:stretch/>
        </p:blipFill>
        <p:spPr>
          <a:xfrm>
            <a:off x="1187450" y="1268412"/>
            <a:ext cx="6553200" cy="4133850"/>
          </a:xfrm>
          <a:prstGeom prst="rect">
            <a:avLst/>
          </a:prstGeom>
          <a:noFill/>
          <a:ln>
            <a:noFill/>
          </a:ln>
        </p:spPr>
      </p:pic>
      <p:sp>
        <p:nvSpPr>
          <p:cNvPr id="432" name="Google Shape;432;p35"/>
          <p:cNvSpPr txBox="1"/>
          <p:nvPr/>
        </p:nvSpPr>
        <p:spPr>
          <a:xfrm>
            <a:off x="1116012" y="5516562"/>
            <a:ext cx="6804025" cy="904875"/>
          </a:xfrm>
          <a:prstGeom prst="rect">
            <a:avLst/>
          </a:prstGeom>
          <a:noFill/>
          <a:ln>
            <a:noFill/>
          </a:ln>
        </p:spPr>
        <p:txBody>
          <a:bodyPr anchorCtr="0" anchor="t" bIns="45700" lIns="91425" spcFirstLastPara="1" rIns="91425" wrap="square" tIns="45700">
            <a:spAutoFit/>
          </a:bodyPr>
          <a:lstStyle/>
          <a:p>
            <a:pPr indent="0" lvl="0" marL="0" marR="0" rtl="1" algn="r">
              <a:lnSpc>
                <a:spcPct val="110000"/>
              </a:lnSpc>
              <a:spcBef>
                <a:spcPts val="0"/>
              </a:spcBef>
              <a:spcAft>
                <a:spcPts val="0"/>
              </a:spcAft>
              <a:buClr>
                <a:schemeClr val="dk1"/>
              </a:buClr>
              <a:buSzPts val="2400"/>
              <a:buFont typeface="Tahoma"/>
              <a:buNone/>
            </a:pPr>
            <a:r>
              <a:rPr b="0" i="0" lang="en-US" sz="2400" u="none">
                <a:solidFill>
                  <a:schemeClr val="dk1"/>
                </a:solidFill>
                <a:latin typeface="Tahoma"/>
                <a:ea typeface="Tahoma"/>
                <a:cs typeface="Tahoma"/>
                <a:sym typeface="Tahoma"/>
              </a:rPr>
              <a:t>פיזור המים בקרקע שמתחת לטפטפת הוא בצורת "בצל" (גם לעומק וגם לרוחב) לעומת פיזור אנכי בלבד בהמטרה.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36"/>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יתרונות הטפטוף</a:t>
            </a:r>
            <a:endParaRPr/>
          </a:p>
        </p:txBody>
      </p:sp>
      <p:sp>
        <p:nvSpPr>
          <p:cNvPr id="438" name="Google Shape;438;p36"/>
          <p:cNvSpPr txBox="1"/>
          <p:nvPr>
            <p:ph idx="1" type="body"/>
          </p:nvPr>
        </p:nvSpPr>
        <p:spPr>
          <a:xfrm>
            <a:off x="3419475" y="1412875"/>
            <a:ext cx="5267325" cy="4713287"/>
          </a:xfrm>
          <a:prstGeom prst="rect">
            <a:avLst/>
          </a:prstGeom>
          <a:noFill/>
          <a:ln>
            <a:noFill/>
          </a:ln>
        </p:spPr>
        <p:txBody>
          <a:bodyPr anchorCtr="0" anchor="t" bIns="45700" lIns="91425" spcFirstLastPara="1" rIns="91425" wrap="square" tIns="45700">
            <a:normAutofit/>
          </a:bodyPr>
          <a:lstStyle/>
          <a:p>
            <a:pPr indent="-342900" lvl="1" marL="342900" marR="0" rtl="1" algn="r">
              <a:lnSpc>
                <a:spcPct val="100000"/>
              </a:lnSpc>
              <a:spcBef>
                <a:spcPts val="0"/>
              </a:spcBef>
              <a:spcAft>
                <a:spcPts val="0"/>
              </a:spcAft>
              <a:buClr>
                <a:schemeClr val="dk1"/>
              </a:buClr>
              <a:buSzPts val="2000"/>
              <a:buFont typeface="Arial"/>
              <a:buChar char="•"/>
            </a:pPr>
            <a:r>
              <a:rPr b="1" i="0" lang="en-US" sz="2000" u="none" cap="none" strike="noStrike">
                <a:solidFill>
                  <a:schemeClr val="dk1"/>
                </a:solidFill>
                <a:latin typeface="Tahoma"/>
                <a:ea typeface="Tahoma"/>
                <a:cs typeface="Tahoma"/>
                <a:sym typeface="Tahoma"/>
              </a:rPr>
              <a:t>חיסכון במים </a:t>
            </a:r>
            <a:r>
              <a:rPr b="0" i="0" lang="en-US" sz="2000" u="none" cap="none" strike="noStrike">
                <a:solidFill>
                  <a:schemeClr val="dk1"/>
                </a:solidFill>
                <a:latin typeface="Tahoma"/>
                <a:ea typeface="Tahoma"/>
                <a:cs typeface="Tahoma"/>
                <a:sym typeface="Tahoma"/>
              </a:rPr>
              <a:t>– המים ניתנים ישירות לקרקע מניעת התנדפות, הפסדים בשוליים ודיוק במנת המים.</a:t>
            </a:r>
            <a:endParaRPr b="0" i="0" sz="2000" u="none" cap="none" strike="noStrike">
              <a:solidFill>
                <a:schemeClr val="dk1"/>
              </a:solidFill>
              <a:latin typeface="Tahoma"/>
              <a:ea typeface="Tahoma"/>
              <a:cs typeface="Tahoma"/>
              <a:sym typeface="Tahoma"/>
            </a:endParaRPr>
          </a:p>
          <a:p>
            <a:pPr indent="-342900" lvl="1" marL="342900" marR="0" rtl="1" algn="r">
              <a:lnSpc>
                <a:spcPct val="100000"/>
              </a:lnSpc>
              <a:spcBef>
                <a:spcPts val="400"/>
              </a:spcBef>
              <a:spcAft>
                <a:spcPts val="0"/>
              </a:spcAft>
              <a:buClr>
                <a:schemeClr val="dk1"/>
              </a:buClr>
              <a:buSzPts val="2000"/>
              <a:buFont typeface="Arial"/>
              <a:buChar char="•"/>
            </a:pPr>
            <a:r>
              <a:rPr b="1" i="0" lang="en-US" sz="2000" u="none" cap="none" strike="noStrike">
                <a:solidFill>
                  <a:schemeClr val="dk1"/>
                </a:solidFill>
                <a:latin typeface="Tahoma"/>
                <a:ea typeface="Tahoma"/>
                <a:cs typeface="Tahoma"/>
                <a:sym typeface="Tahoma"/>
              </a:rPr>
              <a:t>מניעת התפתחות עשבייה </a:t>
            </a:r>
            <a:r>
              <a:rPr b="0" i="0" lang="en-US" sz="2000" u="none" cap="none" strike="noStrike">
                <a:solidFill>
                  <a:schemeClr val="dk1"/>
                </a:solidFill>
                <a:latin typeface="Tahoma"/>
                <a:ea typeface="Tahoma"/>
                <a:cs typeface="Tahoma"/>
                <a:sym typeface="Tahoma"/>
              </a:rPr>
              <a:t>כתוצאה מדיוק בהשקיה.</a:t>
            </a:r>
            <a:endParaRPr b="0" i="0" sz="2000" u="none" cap="none" strike="noStrike">
              <a:solidFill>
                <a:schemeClr val="dk1"/>
              </a:solidFill>
              <a:latin typeface="Tahoma"/>
              <a:ea typeface="Tahoma"/>
              <a:cs typeface="Tahoma"/>
              <a:sym typeface="Tahoma"/>
            </a:endParaRPr>
          </a:p>
          <a:p>
            <a:pPr indent="-342900" lvl="1" marL="342900" marR="0" rtl="1" algn="r">
              <a:lnSpc>
                <a:spcPct val="100000"/>
              </a:lnSpc>
              <a:spcBef>
                <a:spcPts val="400"/>
              </a:spcBef>
              <a:spcAft>
                <a:spcPts val="0"/>
              </a:spcAft>
              <a:buClr>
                <a:schemeClr val="dk1"/>
              </a:buClr>
              <a:buSzPts val="2000"/>
              <a:buFont typeface="Arial"/>
              <a:buChar char="•"/>
            </a:pPr>
            <a:r>
              <a:rPr b="1" i="0" lang="en-US" sz="2000" u="none" cap="none" strike="noStrike">
                <a:solidFill>
                  <a:schemeClr val="dk1"/>
                </a:solidFill>
                <a:latin typeface="Tahoma"/>
                <a:ea typeface="Tahoma"/>
                <a:cs typeface="Tahoma"/>
                <a:sym typeface="Tahoma"/>
              </a:rPr>
              <a:t>השקיה בשטחים בעיתיים</a:t>
            </a:r>
            <a:r>
              <a:rPr b="0" i="0" lang="en-US" sz="2000" u="none" cap="none" strike="noStrike">
                <a:solidFill>
                  <a:schemeClr val="dk1"/>
                </a:solidFill>
                <a:latin typeface="Tahoma"/>
                <a:ea typeface="Tahoma"/>
                <a:cs typeface="Tahoma"/>
                <a:sym typeface="Tahoma"/>
              </a:rPr>
              <a:t>, למשל ערוגות קטנות.</a:t>
            </a:r>
            <a:endParaRPr b="0" i="0" sz="2000" u="none" cap="none" strike="noStrike">
              <a:solidFill>
                <a:schemeClr val="dk1"/>
              </a:solidFill>
              <a:latin typeface="Tahoma"/>
              <a:ea typeface="Tahoma"/>
              <a:cs typeface="Tahoma"/>
              <a:sym typeface="Tahoma"/>
            </a:endParaRPr>
          </a:p>
          <a:p>
            <a:pPr indent="-342900" lvl="1" marL="342900" marR="0" rtl="1" algn="r">
              <a:lnSpc>
                <a:spcPct val="100000"/>
              </a:lnSpc>
              <a:spcBef>
                <a:spcPts val="400"/>
              </a:spcBef>
              <a:spcAft>
                <a:spcPts val="0"/>
              </a:spcAft>
              <a:buClr>
                <a:schemeClr val="dk1"/>
              </a:buClr>
              <a:buSzPts val="2000"/>
              <a:buFont typeface="Arial"/>
              <a:buChar char="•"/>
            </a:pPr>
            <a:r>
              <a:rPr b="1" i="0" lang="en-US" sz="2000" u="none" cap="none" strike="noStrike">
                <a:solidFill>
                  <a:schemeClr val="dk1"/>
                </a:solidFill>
                <a:latin typeface="Tahoma"/>
                <a:ea typeface="Tahoma"/>
                <a:cs typeface="Tahoma"/>
                <a:sym typeface="Tahoma"/>
              </a:rPr>
              <a:t>חיסכון בדשן ובעבודה- </a:t>
            </a:r>
            <a:r>
              <a:rPr b="0" i="0" lang="en-US" sz="2000" u="none" cap="none" strike="noStrike">
                <a:solidFill>
                  <a:schemeClr val="dk1"/>
                </a:solidFill>
                <a:latin typeface="Tahoma"/>
                <a:ea typeface="Tahoma"/>
                <a:cs typeface="Tahoma"/>
                <a:sym typeface="Tahoma"/>
              </a:rPr>
              <a:t>מאפשר דישון דרך מערכת ההשקיה וישר לבית השורשים.</a:t>
            </a:r>
            <a:endParaRPr b="0" i="0" sz="2000" u="none" cap="none" strike="noStrike">
              <a:solidFill>
                <a:schemeClr val="dk1"/>
              </a:solidFill>
              <a:latin typeface="Tahoma"/>
              <a:ea typeface="Tahoma"/>
              <a:cs typeface="Tahoma"/>
              <a:sym typeface="Tahoma"/>
            </a:endParaRPr>
          </a:p>
          <a:p>
            <a:pPr indent="-342900" lvl="1" marL="342900" marR="0" rtl="1" algn="r">
              <a:lnSpc>
                <a:spcPct val="100000"/>
              </a:lnSpc>
              <a:spcBef>
                <a:spcPts val="400"/>
              </a:spcBef>
              <a:spcAft>
                <a:spcPts val="0"/>
              </a:spcAft>
              <a:buClr>
                <a:schemeClr val="dk1"/>
              </a:buClr>
              <a:buSzPts val="2000"/>
              <a:buFont typeface="Arial"/>
              <a:buChar char="•"/>
            </a:pPr>
            <a:r>
              <a:rPr b="1" i="0" lang="en-US" sz="2000" u="none" cap="none" strike="noStrike">
                <a:solidFill>
                  <a:schemeClr val="dk1"/>
                </a:solidFill>
                <a:latin typeface="Tahoma"/>
                <a:ea typeface="Tahoma"/>
                <a:cs typeface="Tahoma"/>
                <a:sym typeface="Tahoma"/>
              </a:rPr>
              <a:t>מונע מחלות וצריבות עלים </a:t>
            </a:r>
            <a:r>
              <a:rPr b="0" i="0" lang="en-US" sz="2000" u="none" cap="none" strike="noStrike">
                <a:solidFill>
                  <a:schemeClr val="dk1"/>
                </a:solidFill>
                <a:latin typeface="Tahoma"/>
                <a:ea typeface="Tahoma"/>
                <a:cs typeface="Tahoma"/>
                <a:sym typeface="Tahoma"/>
              </a:rPr>
              <a:t>- הנוף אינו מורטב.</a:t>
            </a:r>
            <a:endParaRPr/>
          </a:p>
          <a:p>
            <a:pPr indent="-342900" lvl="0" marL="342900" marR="0" rtl="1" algn="r">
              <a:lnSpc>
                <a:spcPct val="100000"/>
              </a:lnSpc>
              <a:spcBef>
                <a:spcPts val="400"/>
              </a:spcBef>
              <a:spcAft>
                <a:spcPts val="0"/>
              </a:spcAft>
              <a:buClr>
                <a:schemeClr val="dk1"/>
              </a:buClr>
              <a:buSzPts val="2000"/>
              <a:buFont typeface="Arial"/>
              <a:buChar char="•"/>
            </a:pPr>
            <a:r>
              <a:rPr b="1" i="0" lang="en-US" sz="2000" u="none">
                <a:solidFill>
                  <a:schemeClr val="dk1"/>
                </a:solidFill>
                <a:latin typeface="Tahoma"/>
                <a:ea typeface="Tahoma"/>
                <a:cs typeface="Tahoma"/>
                <a:sym typeface="Tahoma"/>
              </a:rPr>
              <a:t>אין תלות במשטר הרוחות</a:t>
            </a:r>
            <a:r>
              <a:rPr b="0" i="0" lang="en-US" sz="2000" u="none">
                <a:solidFill>
                  <a:schemeClr val="dk1"/>
                </a:solidFill>
                <a:latin typeface="Tahoma"/>
                <a:ea typeface="Tahoma"/>
                <a:cs typeface="Tahoma"/>
                <a:sym typeface="Tahoma"/>
              </a:rPr>
              <a:t>. </a:t>
            </a:r>
            <a:endParaRPr/>
          </a:p>
          <a:p>
            <a:pPr indent="-342900" lvl="0" marL="342900" marR="0" rtl="1" algn="r">
              <a:lnSpc>
                <a:spcPct val="100000"/>
              </a:lnSpc>
              <a:spcBef>
                <a:spcPts val="400"/>
              </a:spcBef>
              <a:spcAft>
                <a:spcPts val="0"/>
              </a:spcAft>
              <a:buClr>
                <a:schemeClr val="dk1"/>
              </a:buClr>
              <a:buSzPts val="2000"/>
              <a:buFont typeface="Arial"/>
              <a:buChar char="•"/>
            </a:pPr>
            <a:r>
              <a:rPr b="1" i="0" lang="en-US" sz="2000" u="none">
                <a:solidFill>
                  <a:schemeClr val="dk1"/>
                </a:solidFill>
                <a:latin typeface="Tahoma"/>
                <a:ea typeface="Tahoma"/>
                <a:cs typeface="Tahoma"/>
                <a:sym typeface="Tahoma"/>
              </a:rPr>
              <a:t>חסכון באנרגיה מבחינת הפעלת המערכת</a:t>
            </a:r>
            <a:endParaRPr/>
          </a:p>
          <a:p>
            <a:pPr indent="-342900" lvl="0" marL="342900" marR="0" rtl="1" algn="r">
              <a:lnSpc>
                <a:spcPct val="100000"/>
              </a:lnSpc>
              <a:spcBef>
                <a:spcPts val="400"/>
              </a:spcBef>
              <a:spcAft>
                <a:spcPts val="0"/>
              </a:spcAft>
              <a:buClr>
                <a:schemeClr val="dk1"/>
              </a:buClr>
              <a:buSzPts val="2000"/>
              <a:buFont typeface="Arial"/>
              <a:buChar char="•"/>
            </a:pPr>
            <a:r>
              <a:rPr b="1" i="0" lang="en-US" sz="2000" u="none">
                <a:solidFill>
                  <a:schemeClr val="dk1"/>
                </a:solidFill>
                <a:latin typeface="Tahoma"/>
                <a:ea typeface="Tahoma"/>
                <a:cs typeface="Tahoma"/>
                <a:sym typeface="Tahoma"/>
              </a:rPr>
              <a:t>עליית בכמות יבולים </a:t>
            </a:r>
            <a:r>
              <a:rPr b="0" i="0" lang="en-US" sz="2000" u="none">
                <a:solidFill>
                  <a:schemeClr val="dk1"/>
                </a:solidFill>
                <a:latin typeface="Tahoma"/>
                <a:ea typeface="Tahoma"/>
                <a:cs typeface="Tahoma"/>
                <a:sym typeface="Tahoma"/>
              </a:rPr>
              <a:t>במרבית הגידולים ובאותן כמויות מים.</a:t>
            </a:r>
            <a:endParaRPr/>
          </a:p>
          <a:p>
            <a:pPr indent="-215900" lvl="1" marL="342900" marR="0" rtl="1" algn="r">
              <a:lnSpc>
                <a:spcPct val="90000"/>
              </a:lnSpc>
              <a:spcBef>
                <a:spcPts val="400"/>
              </a:spcBef>
              <a:spcAft>
                <a:spcPts val="0"/>
              </a:spcAft>
              <a:buClr>
                <a:schemeClr val="dk1"/>
              </a:buClr>
              <a:buSzPts val="2000"/>
              <a:buFont typeface="Arial"/>
              <a:buNone/>
            </a:pPr>
            <a:r>
              <a:t/>
            </a:r>
            <a:endParaRPr b="0" i="0" sz="2000" u="none" cap="none" strike="noStrike">
              <a:solidFill>
                <a:schemeClr val="dk1"/>
              </a:solidFill>
              <a:latin typeface="Tahoma"/>
              <a:ea typeface="Tahoma"/>
              <a:cs typeface="Tahoma"/>
              <a:sym typeface="Tahoma"/>
            </a:endParaRPr>
          </a:p>
          <a:p>
            <a:pPr indent="-215900" lvl="0" marL="342900" marR="0" rtl="0" algn="l">
              <a:spcBef>
                <a:spcPts val="400"/>
              </a:spcBef>
              <a:spcAft>
                <a:spcPts val="0"/>
              </a:spcAft>
              <a:buClr>
                <a:schemeClr val="dk1"/>
              </a:buClr>
              <a:buSzPts val="2000"/>
              <a:buFont typeface="Arial"/>
              <a:buNone/>
            </a:pPr>
            <a:r>
              <a:t/>
            </a:r>
            <a:endParaRPr b="0" i="0" sz="2000" u="none" cap="none" strike="noStrike">
              <a:solidFill>
                <a:schemeClr val="dk1"/>
              </a:solidFill>
              <a:latin typeface="Tahoma"/>
              <a:ea typeface="Tahoma"/>
              <a:cs typeface="Tahoma"/>
              <a:sym typeface="Tahoma"/>
            </a:endParaRPr>
          </a:p>
        </p:txBody>
      </p:sp>
      <p:pic>
        <p:nvPicPr>
          <p:cNvPr descr="בלאס-1" id="439" name="Google Shape;439;p36"/>
          <p:cNvPicPr preferRelativeResize="0"/>
          <p:nvPr/>
        </p:nvPicPr>
        <p:blipFill rotWithShape="1">
          <a:blip r:embed="rId3">
            <a:alphaModFix/>
          </a:blip>
          <a:srcRect b="0" l="0" r="0" t="0"/>
          <a:stretch/>
        </p:blipFill>
        <p:spPr>
          <a:xfrm>
            <a:off x="395287" y="1341437"/>
            <a:ext cx="3060700" cy="2060575"/>
          </a:xfrm>
          <a:prstGeom prst="rect">
            <a:avLst/>
          </a:prstGeom>
          <a:noFill/>
          <a:ln>
            <a:noFill/>
          </a:ln>
        </p:spPr>
      </p:pic>
      <p:pic>
        <p:nvPicPr>
          <p:cNvPr descr="השקיה בטפטוף במסלעה" id="440" name="Google Shape;440;p36"/>
          <p:cNvPicPr preferRelativeResize="0"/>
          <p:nvPr/>
        </p:nvPicPr>
        <p:blipFill rotWithShape="1">
          <a:blip r:embed="rId4">
            <a:alphaModFix/>
          </a:blip>
          <a:srcRect b="0" l="0" r="0" t="0"/>
          <a:stretch/>
        </p:blipFill>
        <p:spPr>
          <a:xfrm>
            <a:off x="250825" y="3789362"/>
            <a:ext cx="3205162" cy="2401887"/>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37"/>
          <p:cNvSpPr txBox="1"/>
          <p:nvPr>
            <p:ph type="title"/>
          </p:nvPr>
        </p:nvSpPr>
        <p:spPr>
          <a:xfrm>
            <a:off x="285750" y="152400"/>
            <a:ext cx="8534400" cy="9112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חסרונות הטפטוף</a:t>
            </a:r>
            <a:endParaRPr/>
          </a:p>
        </p:txBody>
      </p:sp>
      <p:sp>
        <p:nvSpPr>
          <p:cNvPr id="446" name="Google Shape;446;p37"/>
          <p:cNvSpPr txBox="1"/>
          <p:nvPr>
            <p:ph idx="1" type="body"/>
          </p:nvPr>
        </p:nvSpPr>
        <p:spPr>
          <a:xfrm>
            <a:off x="4284662" y="1600200"/>
            <a:ext cx="4402137" cy="4525962"/>
          </a:xfrm>
          <a:prstGeom prst="rect">
            <a:avLst/>
          </a:prstGeom>
          <a:noFill/>
          <a:ln>
            <a:noFill/>
          </a:ln>
        </p:spPr>
        <p:txBody>
          <a:bodyPr anchorCtr="0" anchor="t" bIns="45700" lIns="91425" spcFirstLastPara="1" rIns="91425" wrap="square" tIns="45700">
            <a:normAutofit/>
          </a:bodyPr>
          <a:lstStyle/>
          <a:p>
            <a:pPr indent="-342900" lvl="0" marL="342900" marR="0" rtl="1" algn="r">
              <a:lnSpc>
                <a:spcPct val="80000"/>
              </a:lnSpc>
              <a:spcBef>
                <a:spcPts val="0"/>
              </a:spcBef>
              <a:spcAft>
                <a:spcPts val="0"/>
              </a:spcAft>
              <a:buClr>
                <a:schemeClr val="dk1"/>
              </a:buClr>
              <a:buSzPts val="2200"/>
              <a:buFont typeface="Arial"/>
              <a:buChar char="•"/>
            </a:pPr>
            <a:r>
              <a:rPr b="1" i="0" lang="en-US" sz="2200" u="none">
                <a:solidFill>
                  <a:schemeClr val="dk1"/>
                </a:solidFill>
                <a:latin typeface="Tahoma"/>
                <a:ea typeface="Tahoma"/>
                <a:cs typeface="Tahoma"/>
                <a:sym typeface="Tahoma"/>
              </a:rPr>
              <a:t>מחייבת מערכת סינון יעילה ויקרה- </a:t>
            </a:r>
            <a:r>
              <a:rPr b="0" i="0" lang="en-US" sz="2200" u="none">
                <a:solidFill>
                  <a:schemeClr val="dk1"/>
                </a:solidFill>
                <a:latin typeface="Tahoma"/>
                <a:ea typeface="Tahoma"/>
                <a:cs typeface="Tahoma"/>
                <a:sym typeface="Tahoma"/>
              </a:rPr>
              <a:t>רגישותה הרבה של מערכת הצינורות לסתימות </a:t>
            </a:r>
            <a:endParaRPr b="0" i="0" sz="2200" u="none">
              <a:solidFill>
                <a:schemeClr val="dk1"/>
              </a:solidFill>
              <a:latin typeface="Tahoma"/>
              <a:ea typeface="Tahoma"/>
              <a:cs typeface="Tahoma"/>
              <a:sym typeface="Tahoma"/>
            </a:endParaRPr>
          </a:p>
          <a:p>
            <a:pPr indent="-342900" lvl="0" marL="342900" marR="0" rtl="1" algn="r">
              <a:lnSpc>
                <a:spcPct val="80000"/>
              </a:lnSpc>
              <a:spcBef>
                <a:spcPts val="440"/>
              </a:spcBef>
              <a:spcAft>
                <a:spcPts val="0"/>
              </a:spcAft>
              <a:buClr>
                <a:schemeClr val="dk1"/>
              </a:buClr>
              <a:buSzPts val="2200"/>
              <a:buFont typeface="Arial"/>
              <a:buChar char="•"/>
            </a:pPr>
            <a:r>
              <a:rPr b="1" i="0" lang="en-US" sz="2200" u="none">
                <a:solidFill>
                  <a:schemeClr val="dk1"/>
                </a:solidFill>
                <a:latin typeface="Tahoma"/>
                <a:ea typeface="Tahoma"/>
                <a:cs typeface="Tahoma"/>
                <a:sym typeface="Tahoma"/>
              </a:rPr>
              <a:t>טווח ההרטבה הקצר </a:t>
            </a:r>
            <a:r>
              <a:rPr b="0" i="0" lang="en-US" sz="2200" u="none">
                <a:solidFill>
                  <a:schemeClr val="dk1"/>
                </a:solidFill>
                <a:latin typeface="Tahoma"/>
                <a:ea typeface="Tahoma"/>
                <a:cs typeface="Tahoma"/>
                <a:sym typeface="Tahoma"/>
              </a:rPr>
              <a:t>מחייב הנחת שלוחות רבות ליחידת שטח קצת מייקר.</a:t>
            </a:r>
            <a:endParaRPr/>
          </a:p>
          <a:p>
            <a:pPr indent="-342900" lvl="0" marL="342900" marR="0" rtl="1" algn="r">
              <a:lnSpc>
                <a:spcPct val="80000"/>
              </a:lnSpc>
              <a:spcBef>
                <a:spcPts val="440"/>
              </a:spcBef>
              <a:spcAft>
                <a:spcPts val="0"/>
              </a:spcAft>
              <a:buClr>
                <a:schemeClr val="dk1"/>
              </a:buClr>
              <a:buSzPts val="2200"/>
              <a:buFont typeface="Arial"/>
              <a:buChar char="•"/>
            </a:pPr>
            <a:r>
              <a:rPr b="1" i="0" lang="en-US" sz="2200" u="none">
                <a:solidFill>
                  <a:schemeClr val="dk1"/>
                </a:solidFill>
                <a:latin typeface="Tahoma"/>
                <a:ea typeface="Tahoma"/>
                <a:cs typeface="Tahoma"/>
                <a:sym typeface="Tahoma"/>
              </a:rPr>
              <a:t>סכנת פגיעה </a:t>
            </a:r>
            <a:r>
              <a:rPr b="0" i="0" lang="en-US" sz="2200" u="none">
                <a:solidFill>
                  <a:schemeClr val="dk1"/>
                </a:solidFill>
                <a:latin typeface="Tahoma"/>
                <a:ea typeface="Tahoma"/>
                <a:cs typeface="Tahoma"/>
                <a:sym typeface="Tahoma"/>
              </a:rPr>
              <a:t>- מערכת טפטוף על קרקעות חשופה לפגיעות של אנשים וכלים חקלאיים.</a:t>
            </a:r>
            <a:endParaRPr/>
          </a:p>
          <a:p>
            <a:pPr indent="-342900" lvl="0" marL="342900" marR="0" rtl="1" algn="r">
              <a:lnSpc>
                <a:spcPct val="80000"/>
              </a:lnSpc>
              <a:spcBef>
                <a:spcPts val="440"/>
              </a:spcBef>
              <a:spcAft>
                <a:spcPts val="0"/>
              </a:spcAft>
              <a:buClr>
                <a:schemeClr val="dk1"/>
              </a:buClr>
              <a:buSzPts val="2200"/>
              <a:buFont typeface="Arial"/>
              <a:buChar char="•"/>
            </a:pPr>
            <a:r>
              <a:rPr b="1" i="0" lang="en-US" sz="2200" u="none">
                <a:solidFill>
                  <a:schemeClr val="dk1"/>
                </a:solidFill>
                <a:latin typeface="Tahoma"/>
                <a:ea typeface="Tahoma"/>
                <a:cs typeface="Tahoma"/>
                <a:sym typeface="Tahoma"/>
              </a:rPr>
              <a:t>המלחת הקרקע </a:t>
            </a:r>
            <a:r>
              <a:rPr b="0" i="0" lang="en-US" sz="2200" u="none">
                <a:solidFill>
                  <a:schemeClr val="dk1"/>
                </a:solidFill>
                <a:latin typeface="Tahoma"/>
                <a:ea typeface="Tahoma"/>
                <a:cs typeface="Tahoma"/>
                <a:sym typeface="Tahoma"/>
              </a:rPr>
              <a:t>– משום שהמלחים אינם נשטפים למי התהום.</a:t>
            </a:r>
            <a:endParaRPr/>
          </a:p>
          <a:p>
            <a:pPr indent="-342900" lvl="0" marL="342900" marR="0" rtl="1" algn="r">
              <a:lnSpc>
                <a:spcPct val="80000"/>
              </a:lnSpc>
              <a:spcBef>
                <a:spcPts val="440"/>
              </a:spcBef>
              <a:spcAft>
                <a:spcPts val="0"/>
              </a:spcAft>
              <a:buClr>
                <a:schemeClr val="dk1"/>
              </a:buClr>
              <a:buSzPts val="2200"/>
              <a:buFont typeface="Arial"/>
              <a:buChar char="•"/>
            </a:pPr>
            <a:r>
              <a:rPr b="1" i="0" lang="en-US" sz="2200" u="none">
                <a:solidFill>
                  <a:schemeClr val="dk1"/>
                </a:solidFill>
                <a:latin typeface="Tahoma"/>
                <a:ea typeface="Tahoma"/>
                <a:cs typeface="Tahoma"/>
                <a:sym typeface="Tahoma"/>
              </a:rPr>
              <a:t>חדירת שורשים </a:t>
            </a:r>
            <a:r>
              <a:rPr b="0" i="0" lang="en-US" sz="2200" u="none">
                <a:solidFill>
                  <a:schemeClr val="dk1"/>
                </a:solidFill>
                <a:latin typeface="Tahoma"/>
                <a:ea typeface="Tahoma"/>
                <a:cs typeface="Tahoma"/>
                <a:sym typeface="Tahoma"/>
              </a:rPr>
              <a:t>– במקומות בהם מוטמנת מערכת הטפטוף באדמה, יונקים השורשים וחודרים לתוכם.</a:t>
            </a:r>
            <a:endParaRPr/>
          </a:p>
        </p:txBody>
      </p:sp>
      <p:pic>
        <p:nvPicPr>
          <p:cNvPr descr="טפטוף בעציצים" id="447" name="Google Shape;447;p37"/>
          <p:cNvPicPr preferRelativeResize="0"/>
          <p:nvPr/>
        </p:nvPicPr>
        <p:blipFill rotWithShape="1">
          <a:blip r:embed="rId3">
            <a:alphaModFix/>
          </a:blip>
          <a:srcRect b="0" l="0" r="0" t="0"/>
          <a:stretch/>
        </p:blipFill>
        <p:spPr>
          <a:xfrm>
            <a:off x="684212" y="1268412"/>
            <a:ext cx="2808287" cy="2709862"/>
          </a:xfrm>
          <a:prstGeom prst="rect">
            <a:avLst/>
          </a:prstGeom>
          <a:noFill/>
          <a:ln>
            <a:noFill/>
          </a:ln>
        </p:spPr>
      </p:pic>
      <p:pic>
        <p:nvPicPr>
          <p:cNvPr descr="טפטפת" id="448" name="Google Shape;448;p37"/>
          <p:cNvPicPr preferRelativeResize="0"/>
          <p:nvPr/>
        </p:nvPicPr>
        <p:blipFill rotWithShape="1">
          <a:blip r:embed="rId4">
            <a:alphaModFix/>
          </a:blip>
          <a:srcRect b="0" l="0" r="0" t="0"/>
          <a:stretch/>
        </p:blipFill>
        <p:spPr>
          <a:xfrm>
            <a:off x="539750" y="4076700"/>
            <a:ext cx="3036887" cy="2490787"/>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pic>
        <p:nvPicPr>
          <p:cNvPr descr="מערכת השקיה סכימתית" id="453" name="Google Shape;453;p38"/>
          <p:cNvPicPr preferRelativeResize="0"/>
          <p:nvPr/>
        </p:nvPicPr>
        <p:blipFill rotWithShape="1">
          <a:blip r:embed="rId3">
            <a:alphaModFix/>
          </a:blip>
          <a:srcRect b="0" l="0" r="0" t="0"/>
          <a:stretch/>
        </p:blipFill>
        <p:spPr>
          <a:xfrm>
            <a:off x="468312" y="1196975"/>
            <a:ext cx="7994650" cy="4392612"/>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39"/>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1" algn="ctr">
              <a:lnSpc>
                <a:spcPct val="100000"/>
              </a:lnSpc>
              <a:spcBef>
                <a:spcPts val="0"/>
              </a:spcBef>
              <a:spcAft>
                <a:spcPts val="0"/>
              </a:spcAft>
              <a:buClr>
                <a:schemeClr val="dk1"/>
              </a:buClr>
              <a:buSzPts val="3600"/>
              <a:buFont typeface="Tahoma"/>
              <a:buNone/>
            </a:pPr>
            <a:r>
              <a:rPr b="0" i="0" lang="en-US" sz="3600" u="none">
                <a:solidFill>
                  <a:schemeClr val="dk1"/>
                </a:solidFill>
                <a:latin typeface="Tahoma"/>
                <a:ea typeface="Tahoma"/>
                <a:cs typeface="Tahoma"/>
                <a:sym typeface="Tahoma"/>
              </a:rPr>
              <a:t> השקיה ממוכנת- קו-נוע</a:t>
            </a:r>
            <a:endParaRPr/>
          </a:p>
        </p:txBody>
      </p:sp>
      <p:sp>
        <p:nvSpPr>
          <p:cNvPr id="459" name="Google Shape;459;p39"/>
          <p:cNvSpPr txBox="1"/>
          <p:nvPr>
            <p:ph idx="1" type="body"/>
          </p:nvPr>
        </p:nvSpPr>
        <p:spPr>
          <a:xfrm>
            <a:off x="4716462" y="1412875"/>
            <a:ext cx="4186237" cy="4525962"/>
          </a:xfrm>
          <a:prstGeom prst="rect">
            <a:avLst/>
          </a:prstGeom>
          <a:noFill/>
          <a:ln>
            <a:noFill/>
          </a:ln>
        </p:spPr>
        <p:txBody>
          <a:bodyPr anchorCtr="0" anchor="t" bIns="45700" lIns="91425" spcFirstLastPara="1" rIns="91425" wrap="square" tIns="45700">
            <a:normAutofit/>
          </a:bodyPr>
          <a:lstStyle/>
          <a:p>
            <a:pPr indent="-342900" lvl="0" marL="342900" marR="0" rtl="1" algn="r">
              <a:lnSpc>
                <a:spcPct val="100000"/>
              </a:lnSpc>
              <a:spcBef>
                <a:spcPts val="0"/>
              </a:spcBef>
              <a:spcAft>
                <a:spcPts val="0"/>
              </a:spcAft>
              <a:buClr>
                <a:schemeClr val="dk1"/>
              </a:buClr>
              <a:buSzPts val="2200"/>
              <a:buFont typeface="Arial"/>
              <a:buChar char="•"/>
            </a:pPr>
            <a:r>
              <a:rPr b="0" i="0" lang="en-US" sz="2200" u="none">
                <a:solidFill>
                  <a:schemeClr val="dk1"/>
                </a:solidFill>
                <a:latin typeface="Tahoma"/>
                <a:ea typeface="Tahoma"/>
                <a:cs typeface="Tahoma"/>
                <a:sym typeface="Tahoma"/>
              </a:rPr>
              <a:t>השקיה במכונות מתניעות המפזרות מים תוך כדי תנועה בשטח. </a:t>
            </a:r>
            <a:endParaRPr b="0" i="0" sz="2200" u="none">
              <a:solidFill>
                <a:schemeClr val="dk1"/>
              </a:solidFill>
              <a:latin typeface="Tahoma"/>
              <a:ea typeface="Tahoma"/>
              <a:cs typeface="Tahoma"/>
              <a:sym typeface="Tahoma"/>
            </a:endParaRPr>
          </a:p>
          <a:p>
            <a:pPr indent="-342900" lvl="1" marL="342900" marR="0" rtl="1" algn="r">
              <a:lnSpc>
                <a:spcPct val="100000"/>
              </a:lnSpc>
              <a:spcBef>
                <a:spcPts val="440"/>
              </a:spcBef>
              <a:spcAft>
                <a:spcPts val="0"/>
              </a:spcAft>
              <a:buClr>
                <a:schemeClr val="dk1"/>
              </a:buClr>
              <a:buSzPts val="2200"/>
              <a:buFont typeface="Arial"/>
              <a:buChar char="•"/>
            </a:pPr>
            <a:r>
              <a:rPr b="0" i="0" lang="en-US" sz="2200" u="none" cap="none" strike="noStrike">
                <a:solidFill>
                  <a:schemeClr val="dk1"/>
                </a:solidFill>
                <a:latin typeface="Tahoma"/>
                <a:ea typeface="Tahoma"/>
                <a:cs typeface="Tahoma"/>
                <a:sym typeface="Tahoma"/>
              </a:rPr>
              <a:t>בארץ מקובל השימוש ב: </a:t>
            </a:r>
            <a:endParaRPr/>
          </a:p>
          <a:p>
            <a:pPr indent="-342900" lvl="1" marL="342900" marR="0" rtl="1" algn="r">
              <a:lnSpc>
                <a:spcPct val="100000"/>
              </a:lnSpc>
              <a:spcBef>
                <a:spcPts val="440"/>
              </a:spcBef>
              <a:spcAft>
                <a:spcPts val="0"/>
              </a:spcAft>
              <a:buClr>
                <a:schemeClr val="dk1"/>
              </a:buClr>
              <a:buSzPts val="2200"/>
              <a:buFont typeface="Arial"/>
              <a:buChar char="–"/>
            </a:pPr>
            <a:r>
              <a:rPr b="1" i="0" lang="en-US" sz="2200" u="none" cap="none" strike="noStrike">
                <a:solidFill>
                  <a:schemeClr val="dk1"/>
                </a:solidFill>
                <a:latin typeface="Tahoma"/>
                <a:ea typeface="Tahoma"/>
                <a:cs typeface="Tahoma"/>
                <a:sym typeface="Tahoma"/>
              </a:rPr>
              <a:t>קו-נוע צירי- </a:t>
            </a:r>
            <a:r>
              <a:rPr b="0" i="0" lang="en-US" sz="2200" u="none" cap="none" strike="noStrike">
                <a:solidFill>
                  <a:schemeClr val="dk1"/>
                </a:solidFill>
                <a:latin typeface="Tahoma"/>
                <a:ea typeface="Tahoma"/>
                <a:cs typeface="Tahoma"/>
                <a:sym typeface="Tahoma"/>
              </a:rPr>
              <a:t>המסתובב סביב ציר מרכזי ומשקה שטח מעגלי)</a:t>
            </a:r>
            <a:endParaRPr/>
          </a:p>
          <a:p>
            <a:pPr indent="-342900" lvl="1" marL="342900" marR="0" rtl="1" algn="r">
              <a:lnSpc>
                <a:spcPct val="100000"/>
              </a:lnSpc>
              <a:spcBef>
                <a:spcPts val="440"/>
              </a:spcBef>
              <a:spcAft>
                <a:spcPts val="0"/>
              </a:spcAft>
              <a:buClr>
                <a:schemeClr val="dk1"/>
              </a:buClr>
              <a:buSzPts val="2200"/>
              <a:buFont typeface="Arial"/>
              <a:buChar char="–"/>
            </a:pPr>
            <a:r>
              <a:rPr b="1" i="0" lang="en-US" sz="2200" u="none" cap="none" strike="noStrike">
                <a:solidFill>
                  <a:schemeClr val="dk1"/>
                </a:solidFill>
                <a:latin typeface="Tahoma"/>
                <a:ea typeface="Tahoma"/>
                <a:cs typeface="Tahoma"/>
                <a:sym typeface="Tahoma"/>
              </a:rPr>
              <a:t>קו-נוע חזיתי </a:t>
            </a:r>
            <a:r>
              <a:rPr b="0" i="0" lang="en-US" sz="2200" u="none" cap="none" strike="noStrike">
                <a:solidFill>
                  <a:schemeClr val="dk1"/>
                </a:solidFill>
                <a:latin typeface="Tahoma"/>
                <a:ea typeface="Tahoma"/>
                <a:cs typeface="Tahoma"/>
                <a:sym typeface="Tahoma"/>
              </a:rPr>
              <a:t>- הנע קדימה לכל אורכו ומשקה שטח מלבני.</a:t>
            </a:r>
            <a:endParaRPr/>
          </a:p>
          <a:p>
            <a:pPr indent="-342900" lvl="1" marL="342900" marR="0" rtl="1" algn="r">
              <a:lnSpc>
                <a:spcPct val="100000"/>
              </a:lnSpc>
              <a:spcBef>
                <a:spcPts val="440"/>
              </a:spcBef>
              <a:spcAft>
                <a:spcPts val="0"/>
              </a:spcAft>
              <a:buClr>
                <a:schemeClr val="dk1"/>
              </a:buClr>
              <a:buSzPts val="2200"/>
              <a:buFont typeface="Arial"/>
              <a:buChar char="•"/>
            </a:pPr>
            <a:r>
              <a:rPr b="0" i="0" lang="en-US" sz="2200" u="none" cap="none" strike="noStrike">
                <a:solidFill>
                  <a:schemeClr val="dk1"/>
                </a:solidFill>
                <a:latin typeface="Tahoma"/>
                <a:ea typeface="Tahoma"/>
                <a:cs typeface="Tahoma"/>
                <a:sym typeface="Tahoma"/>
              </a:rPr>
              <a:t>על הקו-נועים מוצבים מפזרי מים כגון מתזים, ממטירים או שלוחיות מחוררות</a:t>
            </a:r>
            <a:r>
              <a:rPr b="0" i="0" lang="en-US" sz="1900" u="none" cap="none" strike="noStrike">
                <a:solidFill>
                  <a:schemeClr val="dk1"/>
                </a:solidFill>
                <a:latin typeface="Tahoma"/>
                <a:ea typeface="Tahoma"/>
                <a:cs typeface="Tahoma"/>
                <a:sym typeface="Tahoma"/>
              </a:rPr>
              <a:t>. </a:t>
            </a:r>
            <a:endParaRPr/>
          </a:p>
          <a:p>
            <a:pPr indent="-222250" lvl="0" marL="342900" marR="0" rtl="0" algn="l">
              <a:spcBef>
                <a:spcPts val="380"/>
              </a:spcBef>
              <a:spcAft>
                <a:spcPts val="0"/>
              </a:spcAft>
              <a:buClr>
                <a:schemeClr val="dk1"/>
              </a:buClr>
              <a:buSzPts val="1900"/>
              <a:buFont typeface="Arial"/>
              <a:buNone/>
            </a:pPr>
            <a:r>
              <a:t/>
            </a:r>
            <a:endParaRPr b="0" i="0" sz="1900" u="none" cap="none" strike="noStrike">
              <a:solidFill>
                <a:schemeClr val="dk1"/>
              </a:solidFill>
              <a:latin typeface="Tahoma"/>
              <a:ea typeface="Tahoma"/>
              <a:cs typeface="Tahoma"/>
              <a:sym typeface="Tahoma"/>
            </a:endParaRPr>
          </a:p>
        </p:txBody>
      </p:sp>
      <p:pic>
        <p:nvPicPr>
          <p:cNvPr descr="×ª××¦××ª ×ª××× × ×¢×××¨ ×§×-× ××¢" id="460" name="Google Shape;460;p39"/>
          <p:cNvPicPr preferRelativeResize="0"/>
          <p:nvPr/>
        </p:nvPicPr>
        <p:blipFill rotWithShape="1">
          <a:blip r:embed="rId3">
            <a:alphaModFix/>
          </a:blip>
          <a:srcRect b="0" l="0" r="24400" t="0"/>
          <a:stretch/>
        </p:blipFill>
        <p:spPr>
          <a:xfrm>
            <a:off x="250825" y="1628775"/>
            <a:ext cx="4321175" cy="38290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3200"/>
              <a:buFont typeface="Calibri"/>
              <a:buNone/>
            </a:pPr>
            <a:r>
              <a:rPr b="0" i="0" lang="en-US" sz="3200" u="none">
                <a:solidFill>
                  <a:schemeClr val="dk1"/>
                </a:solidFill>
                <a:latin typeface="Calibri"/>
                <a:ea typeface="Calibri"/>
                <a:cs typeface="Calibri"/>
                <a:sym typeface="Calibri"/>
              </a:rPr>
              <a:t>הגורמים המשפיעים על קליטתת המים על ידי השורשים</a:t>
            </a:r>
            <a:endParaRPr/>
          </a:p>
        </p:txBody>
      </p:sp>
      <p:sp>
        <p:nvSpPr>
          <p:cNvPr id="111" name="Google Shape;111;p4"/>
          <p:cNvSpPr txBox="1"/>
          <p:nvPr>
            <p:ph idx="1" type="body"/>
          </p:nvPr>
        </p:nvSpPr>
        <p:spPr>
          <a:xfrm>
            <a:off x="3924300" y="1600200"/>
            <a:ext cx="4762500" cy="4525962"/>
          </a:xfrm>
          <a:prstGeom prst="rect">
            <a:avLst/>
          </a:prstGeom>
          <a:noFill/>
          <a:ln>
            <a:noFill/>
          </a:ln>
        </p:spPr>
        <p:txBody>
          <a:bodyPr anchorCtr="0" anchor="t" bIns="45700" lIns="91425" spcFirstLastPara="1" rIns="91425" wrap="square" tIns="45700">
            <a:noAutofit/>
          </a:bodyPr>
          <a:lstStyle/>
          <a:p>
            <a:pPr indent="-342900" lvl="0" marL="342900" marR="0" rtl="1" algn="r">
              <a:lnSpc>
                <a:spcPct val="100000"/>
              </a:lnSpc>
              <a:spcBef>
                <a:spcPts val="0"/>
              </a:spcBef>
              <a:spcAft>
                <a:spcPts val="0"/>
              </a:spcAft>
              <a:buClr>
                <a:schemeClr val="dk1"/>
              </a:buClr>
              <a:buSzPts val="2400"/>
              <a:buFont typeface="Arial"/>
              <a:buChar char="•"/>
            </a:pPr>
            <a:r>
              <a:rPr b="0" i="0" lang="en-US" sz="2400" u="none">
                <a:solidFill>
                  <a:schemeClr val="dk1"/>
                </a:solidFill>
                <a:latin typeface="Calibri"/>
                <a:ea typeface="Calibri"/>
                <a:cs typeface="Calibri"/>
                <a:sym typeface="Calibri"/>
              </a:rPr>
              <a:t>שורשים עמוקים ומסתעפים.</a:t>
            </a:r>
            <a:endParaRPr b="0" i="0" sz="2400" u="none">
              <a:solidFill>
                <a:schemeClr val="dk1"/>
              </a:solidFill>
              <a:latin typeface="Calibri"/>
              <a:ea typeface="Calibri"/>
              <a:cs typeface="Calibri"/>
              <a:sym typeface="Calibri"/>
            </a:endParaRPr>
          </a:p>
          <a:p>
            <a:pPr indent="-342900" lvl="0" marL="342900" marR="0" rtl="1" algn="r">
              <a:lnSpc>
                <a:spcPct val="100000"/>
              </a:lnSpc>
              <a:spcBef>
                <a:spcPts val="480"/>
              </a:spcBef>
              <a:spcAft>
                <a:spcPts val="0"/>
              </a:spcAft>
              <a:buClr>
                <a:schemeClr val="dk1"/>
              </a:buClr>
              <a:buSzPts val="2400"/>
              <a:buFont typeface="Arial"/>
              <a:buChar char="•"/>
            </a:pPr>
            <a:r>
              <a:rPr b="0" i="0" lang="en-US" sz="2400" u="none">
                <a:solidFill>
                  <a:schemeClr val="dk1"/>
                </a:solidFill>
                <a:latin typeface="Calibri"/>
                <a:ea typeface="Calibri"/>
                <a:cs typeface="Calibri"/>
                <a:sym typeface="Calibri"/>
              </a:rPr>
              <a:t>גודל שטח הפנים של השורשים</a:t>
            </a:r>
            <a:endParaRPr/>
          </a:p>
          <a:p>
            <a:pPr indent="-342900" lvl="0" marL="342900" marR="0" rtl="1" algn="r">
              <a:lnSpc>
                <a:spcPct val="100000"/>
              </a:lnSpc>
              <a:spcBef>
                <a:spcPts val="480"/>
              </a:spcBef>
              <a:spcAft>
                <a:spcPts val="0"/>
              </a:spcAft>
              <a:buClr>
                <a:schemeClr val="dk1"/>
              </a:buClr>
              <a:buSzPts val="2400"/>
              <a:buFont typeface="Arial"/>
              <a:buChar char="•"/>
            </a:pPr>
            <a:r>
              <a:rPr b="0" i="0" lang="en-US" sz="2400" u="none">
                <a:solidFill>
                  <a:schemeClr val="dk1"/>
                </a:solidFill>
                <a:latin typeface="Calibri"/>
                <a:ea typeface="Calibri"/>
                <a:cs typeface="Calibri"/>
                <a:sym typeface="Calibri"/>
              </a:rPr>
              <a:t>כמות המים הזמינים בקרקע</a:t>
            </a:r>
            <a:endParaRPr/>
          </a:p>
          <a:p>
            <a:pPr indent="-342900" lvl="0" marL="342900" marR="0" rtl="1" algn="r">
              <a:lnSpc>
                <a:spcPct val="100000"/>
              </a:lnSpc>
              <a:spcBef>
                <a:spcPts val="480"/>
              </a:spcBef>
              <a:spcAft>
                <a:spcPts val="0"/>
              </a:spcAft>
              <a:buClr>
                <a:schemeClr val="dk1"/>
              </a:buClr>
              <a:buSzPts val="2400"/>
              <a:buFont typeface="Arial"/>
              <a:buChar char="•"/>
            </a:pPr>
            <a:r>
              <a:rPr b="0" i="0" lang="en-US" sz="2400" u="none">
                <a:solidFill>
                  <a:schemeClr val="dk1"/>
                </a:solidFill>
                <a:latin typeface="Calibri"/>
                <a:ea typeface="Calibri"/>
                <a:cs typeface="Calibri"/>
                <a:sym typeface="Calibri"/>
              </a:rPr>
              <a:t>הפרש הריכוזי המומסים בין בתאי השורש למומסים במי הקרקע. ככול שההפרש גדול יותר, כך קצב האוסמוזה גדול יותר. </a:t>
            </a:r>
            <a:endParaRPr/>
          </a:p>
          <a:p>
            <a:pPr indent="-342900" lvl="0" marL="342900" marR="0" rtl="1" algn="r">
              <a:lnSpc>
                <a:spcPct val="100000"/>
              </a:lnSpc>
              <a:spcBef>
                <a:spcPts val="480"/>
              </a:spcBef>
              <a:spcAft>
                <a:spcPts val="0"/>
              </a:spcAft>
              <a:buClr>
                <a:schemeClr val="dk1"/>
              </a:buClr>
              <a:buSzPts val="2400"/>
              <a:buFont typeface="Arial"/>
              <a:buChar char="•"/>
            </a:pPr>
            <a:r>
              <a:rPr b="0" i="0" lang="en-US" sz="2400" u="none">
                <a:solidFill>
                  <a:schemeClr val="dk1"/>
                </a:solidFill>
                <a:latin typeface="Calibri"/>
                <a:ea typeface="Calibri"/>
                <a:cs typeface="Calibri"/>
                <a:sym typeface="Calibri"/>
              </a:rPr>
              <a:t>טמפרטורה-ככל שהיא גבוהה יותר, קצב תנועת המולקולות עולה, וקצב האוסמוזה</a:t>
            </a:r>
            <a:endParaRPr/>
          </a:p>
        </p:txBody>
      </p:sp>
      <p:pic>
        <p:nvPicPr>
          <p:cNvPr descr="×ª××× × ×§×©××¨×" id="112" name="Google Shape;112;p4"/>
          <p:cNvPicPr preferRelativeResize="0"/>
          <p:nvPr/>
        </p:nvPicPr>
        <p:blipFill rotWithShape="1">
          <a:blip r:embed="rId3">
            <a:alphaModFix/>
          </a:blip>
          <a:srcRect b="0" l="0" r="0" t="0"/>
          <a:stretch/>
        </p:blipFill>
        <p:spPr>
          <a:xfrm>
            <a:off x="539750" y="1557337"/>
            <a:ext cx="3409950" cy="37719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64" name="Shape 464"/>
        <p:cNvGrpSpPr/>
        <p:nvPr/>
      </p:nvGrpSpPr>
      <p:grpSpPr>
        <a:xfrm>
          <a:off x="0" y="0"/>
          <a:ext cx="0" cy="0"/>
          <a:chOff x="0" y="0"/>
          <a:chExt cx="0" cy="0"/>
        </a:xfrm>
      </p:grpSpPr>
      <p:sp>
        <p:nvSpPr>
          <p:cNvPr id="465" name="Google Shape;465;p40"/>
          <p:cNvSpPr txBox="1"/>
          <p:nvPr/>
        </p:nvSpPr>
        <p:spPr>
          <a:xfrm>
            <a:off x="457200" y="381000"/>
            <a:ext cx="8229600" cy="762000"/>
          </a:xfrm>
          <a:prstGeom prst="rect">
            <a:avLst/>
          </a:prstGeom>
          <a:noFill/>
          <a:ln>
            <a:noFill/>
          </a:ln>
        </p:spPr>
        <p:txBody>
          <a:bodyPr anchorCtr="0" anchor="ctr" bIns="0" lIns="0" spcFirstLastPara="1" rIns="0" wrap="square" tIns="0">
            <a:noAutofit/>
          </a:bodyPr>
          <a:lstStyle/>
          <a:p>
            <a:pPr indent="0" lvl="0" marL="0" rtl="1" algn="ctr">
              <a:spcBef>
                <a:spcPts val="0"/>
              </a:spcBef>
              <a:spcAft>
                <a:spcPts val="0"/>
              </a:spcAft>
              <a:buNone/>
            </a:pPr>
            <a:r>
              <a:rPr b="1" lang="en-US" sz="3600">
                <a:solidFill>
                  <a:srgbClr val="1E293B"/>
                </a:solidFill>
                <a:latin typeface="Heebo"/>
                <a:ea typeface="Heebo"/>
                <a:cs typeface="Heebo"/>
                <a:sym typeface="Heebo"/>
              </a:rPr>
              <a:t>השקיה ממוכנת</a:t>
            </a:r>
            <a:endParaRPr b="1" sz="3600">
              <a:solidFill>
                <a:srgbClr val="1E293B"/>
              </a:solidFill>
              <a:latin typeface="Heebo"/>
              <a:ea typeface="Heebo"/>
              <a:cs typeface="Heebo"/>
              <a:sym typeface="Heebo"/>
            </a:endParaRPr>
          </a:p>
        </p:txBody>
      </p:sp>
      <p:grpSp>
        <p:nvGrpSpPr>
          <p:cNvPr id="466" name="Google Shape;466;p40"/>
          <p:cNvGrpSpPr/>
          <p:nvPr/>
        </p:nvGrpSpPr>
        <p:grpSpPr>
          <a:xfrm>
            <a:off x="4762500" y="1333500"/>
            <a:ext cx="3905400" cy="4953000"/>
            <a:chOff x="4762500" y="1333500"/>
            <a:chExt cx="3905400" cy="4953000"/>
          </a:xfrm>
        </p:grpSpPr>
        <p:pic>
          <p:nvPicPr>
            <p:cNvPr id="467" name="Google Shape;467;p40"/>
            <p:cNvPicPr preferRelativeResize="0"/>
            <p:nvPr/>
          </p:nvPicPr>
          <p:blipFill rotWithShape="1">
            <a:blip r:embed="rId4">
              <a:alphaModFix/>
            </a:blip>
            <a:srcRect b="9755" l="0" r="0" t="9755"/>
            <a:stretch/>
          </p:blipFill>
          <p:spPr>
            <a:xfrm>
              <a:off x="4762500" y="1333500"/>
              <a:ext cx="3905400" cy="2095500"/>
            </a:xfrm>
            <a:prstGeom prst="rect">
              <a:avLst/>
            </a:prstGeom>
            <a:noFill/>
            <a:ln>
              <a:noFill/>
            </a:ln>
          </p:spPr>
        </p:pic>
        <p:sp>
          <p:nvSpPr>
            <p:cNvPr id="468" name="Google Shape;468;p40"/>
            <p:cNvSpPr/>
            <p:nvPr/>
          </p:nvSpPr>
          <p:spPr>
            <a:xfrm>
              <a:off x="4762500" y="3619500"/>
              <a:ext cx="3905400" cy="2667000"/>
            </a:xfrm>
            <a:prstGeom prst="roundRect">
              <a:avLst>
                <a:gd fmla="val 428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469" name="Google Shape;469;p40"/>
            <p:cNvPicPr preferRelativeResize="0"/>
            <p:nvPr/>
          </p:nvPicPr>
          <p:blipFill rotWithShape="1">
            <a:blip r:embed="rId5">
              <a:alphaModFix/>
            </a:blip>
            <a:srcRect b="0" l="0" r="0" t="0"/>
            <a:stretch/>
          </p:blipFill>
          <p:spPr>
            <a:xfrm>
              <a:off x="4762500" y="3619500"/>
              <a:ext cx="3905400" cy="104700"/>
            </a:xfrm>
            <a:prstGeom prst="rect">
              <a:avLst/>
            </a:prstGeom>
            <a:noFill/>
            <a:ln>
              <a:noFill/>
            </a:ln>
          </p:spPr>
        </p:pic>
        <p:sp>
          <p:nvSpPr>
            <p:cNvPr id="470" name="Google Shape;470;p40"/>
            <p:cNvSpPr txBox="1"/>
            <p:nvPr/>
          </p:nvSpPr>
          <p:spPr>
            <a:xfrm>
              <a:off x="4762500" y="3714750"/>
              <a:ext cx="3905400" cy="2476500"/>
            </a:xfrm>
            <a:prstGeom prst="rect">
              <a:avLst/>
            </a:prstGeom>
            <a:noFill/>
            <a:ln>
              <a:noFill/>
            </a:ln>
          </p:spPr>
          <p:txBody>
            <a:bodyPr anchorCtr="0" anchor="t" bIns="142875" lIns="238125" spcFirstLastPara="1" rIns="238125" wrap="square" tIns="142875">
              <a:noAutofit/>
            </a:bodyPr>
            <a:lstStyle/>
            <a:p>
              <a:pPr indent="0" lvl="0" marL="0" rtl="1" algn="r">
                <a:spcBef>
                  <a:spcPts val="0"/>
                </a:spcBef>
                <a:spcAft>
                  <a:spcPts val="0"/>
                </a:spcAft>
                <a:buNone/>
              </a:pPr>
              <a:r>
                <a:rPr b="1" lang="en-US" sz="2200">
                  <a:solidFill>
                    <a:srgbClr val="047857"/>
                  </a:solidFill>
                  <a:latin typeface="Heebo"/>
                  <a:ea typeface="Heebo"/>
                  <a:cs typeface="Heebo"/>
                  <a:sym typeface="Heebo"/>
                </a:rPr>
                <a:t>יתרונות</a:t>
              </a:r>
              <a:endParaRPr b="1" sz="2200">
                <a:solidFill>
                  <a:srgbClr val="047857"/>
                </a:solidFill>
                <a:latin typeface="Heebo"/>
                <a:ea typeface="Heebo"/>
                <a:cs typeface="Heebo"/>
                <a:sym typeface="Heebo"/>
              </a:endParaRPr>
            </a:p>
            <a:p>
              <a:pPr indent="-317500" lvl="0" marL="457200" rtl="1" algn="r">
                <a:spcBef>
                  <a:spcPts val="1125"/>
                </a:spcBef>
                <a:spcAft>
                  <a:spcPts val="0"/>
                </a:spcAft>
                <a:buClr>
                  <a:srgbClr val="334155"/>
                </a:buClr>
                <a:buSzPts val="1400"/>
                <a:buFont typeface="Heebo"/>
                <a:buChar char="●"/>
              </a:pPr>
              <a:r>
                <a:rPr b="0" lang="en-US" sz="1400">
                  <a:solidFill>
                    <a:srgbClr val="334155"/>
                  </a:solidFill>
                  <a:latin typeface="Heebo"/>
                  <a:ea typeface="Heebo"/>
                  <a:cs typeface="Heebo"/>
                  <a:sym typeface="Heebo"/>
                </a:rPr>
                <a:t>ניתן להוריד מהשדה בזמן שמבוצעים העיבודים להכנת הקרקע</a:t>
              </a:r>
              <a:endParaRPr b="0" sz="1400">
                <a:solidFill>
                  <a:srgbClr val="334155"/>
                </a:solidFill>
                <a:latin typeface="Heebo"/>
                <a:ea typeface="Heebo"/>
                <a:cs typeface="Heebo"/>
                <a:sym typeface="Heebo"/>
              </a:endParaRPr>
            </a:p>
            <a:p>
              <a:pPr indent="-317500" lvl="0" marL="457200" rtl="1" algn="r">
                <a:spcBef>
                  <a:spcPts val="900"/>
                </a:spcBef>
                <a:spcAft>
                  <a:spcPts val="0"/>
                </a:spcAft>
                <a:buClr>
                  <a:srgbClr val="334155"/>
                </a:buClr>
                <a:buSzPts val="1400"/>
                <a:buFont typeface="Heebo"/>
                <a:buChar char="●"/>
              </a:pPr>
              <a:r>
                <a:rPr b="0" lang="en-US" sz="1400">
                  <a:solidFill>
                    <a:srgbClr val="334155"/>
                  </a:solidFill>
                  <a:latin typeface="Heebo"/>
                  <a:ea typeface="Heebo"/>
                  <a:cs typeface="Heebo"/>
                  <a:sym typeface="Heebo"/>
                </a:rPr>
                <a:t>חיסכון בכוח אדם</a:t>
              </a:r>
              <a:endParaRPr b="0" sz="1400">
                <a:solidFill>
                  <a:srgbClr val="334155"/>
                </a:solidFill>
                <a:latin typeface="Heebo"/>
                <a:ea typeface="Heebo"/>
                <a:cs typeface="Heebo"/>
                <a:sym typeface="Heebo"/>
              </a:endParaRPr>
            </a:p>
            <a:p>
              <a:pPr indent="-317500" lvl="0" marL="457200" rtl="1" algn="r">
                <a:spcBef>
                  <a:spcPts val="900"/>
                </a:spcBef>
                <a:spcAft>
                  <a:spcPts val="900"/>
                </a:spcAft>
                <a:buClr>
                  <a:srgbClr val="334155"/>
                </a:buClr>
                <a:buSzPts val="1400"/>
                <a:buFont typeface="Heebo"/>
                <a:buChar char="●"/>
              </a:pPr>
              <a:r>
                <a:rPr b="0" lang="en-US" sz="1400">
                  <a:solidFill>
                    <a:srgbClr val="334155"/>
                  </a:solidFill>
                  <a:latin typeface="Heebo"/>
                  <a:ea typeface="Heebo"/>
                  <a:cs typeface="Heebo"/>
                  <a:sym typeface="Heebo"/>
                </a:rPr>
                <a:t>מאפשרת הספק גבוה להשקיה</a:t>
              </a:r>
              <a:endParaRPr b="0" sz="1400">
                <a:solidFill>
                  <a:srgbClr val="334155"/>
                </a:solidFill>
                <a:latin typeface="Heebo"/>
                <a:ea typeface="Heebo"/>
                <a:cs typeface="Heebo"/>
                <a:sym typeface="Heebo"/>
              </a:endParaRPr>
            </a:p>
          </p:txBody>
        </p:sp>
      </p:grpSp>
      <p:grpSp>
        <p:nvGrpSpPr>
          <p:cNvPr id="471" name="Google Shape;471;p40"/>
          <p:cNvGrpSpPr/>
          <p:nvPr/>
        </p:nvGrpSpPr>
        <p:grpSpPr>
          <a:xfrm>
            <a:off x="476250" y="1333500"/>
            <a:ext cx="3905400" cy="4953000"/>
            <a:chOff x="476250" y="1333500"/>
            <a:chExt cx="3905400" cy="4953000"/>
          </a:xfrm>
        </p:grpSpPr>
        <p:pic>
          <p:nvPicPr>
            <p:cNvPr id="472" name="Google Shape;472;p40"/>
            <p:cNvPicPr preferRelativeResize="0"/>
            <p:nvPr/>
          </p:nvPicPr>
          <p:blipFill rotWithShape="1">
            <a:blip r:embed="rId6">
              <a:alphaModFix/>
            </a:blip>
            <a:srcRect b="10550" l="0" r="0" t="10542"/>
            <a:stretch/>
          </p:blipFill>
          <p:spPr>
            <a:xfrm>
              <a:off x="476250" y="1333500"/>
              <a:ext cx="3905400" cy="2095500"/>
            </a:xfrm>
            <a:prstGeom prst="rect">
              <a:avLst/>
            </a:prstGeom>
            <a:noFill/>
            <a:ln>
              <a:noFill/>
            </a:ln>
          </p:spPr>
        </p:pic>
        <p:sp>
          <p:nvSpPr>
            <p:cNvPr id="473" name="Google Shape;473;p40"/>
            <p:cNvSpPr/>
            <p:nvPr/>
          </p:nvSpPr>
          <p:spPr>
            <a:xfrm>
              <a:off x="476250" y="3619500"/>
              <a:ext cx="3905400" cy="2667000"/>
            </a:xfrm>
            <a:prstGeom prst="roundRect">
              <a:avLst>
                <a:gd fmla="val 428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474" name="Google Shape;474;p40"/>
            <p:cNvPicPr preferRelativeResize="0"/>
            <p:nvPr/>
          </p:nvPicPr>
          <p:blipFill rotWithShape="1">
            <a:blip r:embed="rId7">
              <a:alphaModFix/>
            </a:blip>
            <a:srcRect b="0" l="0" r="0" t="0"/>
            <a:stretch/>
          </p:blipFill>
          <p:spPr>
            <a:xfrm>
              <a:off x="476250" y="3619500"/>
              <a:ext cx="3905400" cy="104700"/>
            </a:xfrm>
            <a:prstGeom prst="rect">
              <a:avLst/>
            </a:prstGeom>
            <a:noFill/>
            <a:ln>
              <a:noFill/>
            </a:ln>
          </p:spPr>
        </p:pic>
        <p:sp>
          <p:nvSpPr>
            <p:cNvPr id="475" name="Google Shape;475;p40"/>
            <p:cNvSpPr txBox="1"/>
            <p:nvPr/>
          </p:nvSpPr>
          <p:spPr>
            <a:xfrm>
              <a:off x="476250" y="3714750"/>
              <a:ext cx="3905400" cy="2476500"/>
            </a:xfrm>
            <a:prstGeom prst="rect">
              <a:avLst/>
            </a:prstGeom>
            <a:noFill/>
            <a:ln>
              <a:noFill/>
            </a:ln>
          </p:spPr>
          <p:txBody>
            <a:bodyPr anchorCtr="0" anchor="t" bIns="142875" lIns="238125" spcFirstLastPara="1" rIns="238125" wrap="square" tIns="142875">
              <a:noAutofit/>
            </a:bodyPr>
            <a:lstStyle/>
            <a:p>
              <a:pPr indent="0" lvl="0" marL="0" rtl="1" algn="r">
                <a:spcBef>
                  <a:spcPts val="0"/>
                </a:spcBef>
                <a:spcAft>
                  <a:spcPts val="0"/>
                </a:spcAft>
                <a:buNone/>
              </a:pPr>
              <a:r>
                <a:rPr b="1" lang="en-US" sz="2200">
                  <a:solidFill>
                    <a:srgbClr val="B91C1C"/>
                  </a:solidFill>
                  <a:latin typeface="Heebo"/>
                  <a:ea typeface="Heebo"/>
                  <a:cs typeface="Heebo"/>
                  <a:sym typeface="Heebo"/>
                </a:rPr>
                <a:t>חסרונות</a:t>
              </a:r>
              <a:endParaRPr b="1" sz="2200">
                <a:solidFill>
                  <a:srgbClr val="B91C1C"/>
                </a:solidFill>
                <a:latin typeface="Heebo"/>
                <a:ea typeface="Heebo"/>
                <a:cs typeface="Heebo"/>
                <a:sym typeface="Heebo"/>
              </a:endParaRPr>
            </a:p>
            <a:p>
              <a:pPr indent="-317500" lvl="0" marL="457200" rtl="1" algn="r">
                <a:spcBef>
                  <a:spcPts val="1125"/>
                </a:spcBef>
                <a:spcAft>
                  <a:spcPts val="0"/>
                </a:spcAft>
                <a:buClr>
                  <a:srgbClr val="334155"/>
                </a:buClr>
                <a:buSzPts val="1400"/>
                <a:buFont typeface="Heebo"/>
                <a:buChar char="●"/>
              </a:pPr>
              <a:r>
                <a:rPr b="0" lang="en-US" sz="1400">
                  <a:solidFill>
                    <a:srgbClr val="334155"/>
                  </a:solidFill>
                  <a:latin typeface="Heebo"/>
                  <a:ea typeface="Heebo"/>
                  <a:cs typeface="Heebo"/>
                  <a:sym typeface="Heebo"/>
                </a:rPr>
                <a:t>יצירת נגר מים על פני הקרקע עקב עוצמות השקיה גדולות</a:t>
              </a:r>
              <a:endParaRPr b="0" sz="1400">
                <a:solidFill>
                  <a:srgbClr val="334155"/>
                </a:solidFill>
                <a:latin typeface="Heebo"/>
                <a:ea typeface="Heebo"/>
                <a:cs typeface="Heebo"/>
                <a:sym typeface="Heebo"/>
              </a:endParaRPr>
            </a:p>
            <a:p>
              <a:pPr indent="-317500" lvl="0" marL="457200" rtl="1" algn="r">
                <a:spcBef>
                  <a:spcPts val="900"/>
                </a:spcBef>
                <a:spcAft>
                  <a:spcPts val="0"/>
                </a:spcAft>
                <a:buClr>
                  <a:srgbClr val="334155"/>
                </a:buClr>
                <a:buSzPts val="1400"/>
                <a:buFont typeface="Heebo"/>
                <a:buChar char="●"/>
              </a:pPr>
              <a:r>
                <a:rPr b="0" lang="en-US" sz="1400">
                  <a:solidFill>
                    <a:srgbClr val="334155"/>
                  </a:solidFill>
                  <a:latin typeface="Heebo"/>
                  <a:ea typeface="Heebo"/>
                  <a:cs typeface="Heebo"/>
                  <a:sym typeface="Heebo"/>
                </a:rPr>
                <a:t>מכשיר מסובך ויקר</a:t>
              </a:r>
              <a:endParaRPr b="0" sz="1400">
                <a:solidFill>
                  <a:srgbClr val="334155"/>
                </a:solidFill>
                <a:latin typeface="Heebo"/>
                <a:ea typeface="Heebo"/>
                <a:cs typeface="Heebo"/>
                <a:sym typeface="Heebo"/>
              </a:endParaRPr>
            </a:p>
            <a:p>
              <a:pPr indent="-317500" lvl="0" marL="457200" rtl="1" algn="r">
                <a:spcBef>
                  <a:spcPts val="900"/>
                </a:spcBef>
                <a:spcAft>
                  <a:spcPts val="900"/>
                </a:spcAft>
                <a:buClr>
                  <a:srgbClr val="334155"/>
                </a:buClr>
                <a:buSzPts val="1400"/>
                <a:buFont typeface="Heebo"/>
                <a:buChar char="●"/>
              </a:pPr>
              <a:r>
                <a:rPr b="0" lang="en-US" sz="1400">
                  <a:solidFill>
                    <a:srgbClr val="334155"/>
                  </a:solidFill>
                  <a:latin typeface="Heebo"/>
                  <a:ea typeface="Heebo"/>
                  <a:cs typeface="Heebo"/>
                  <a:sym typeface="Heebo"/>
                </a:rPr>
                <a:t>אחידות פיזור המים פחות טובה</a:t>
              </a:r>
              <a:endParaRPr b="0" sz="1400">
                <a:solidFill>
                  <a:srgbClr val="334155"/>
                </a:solidFill>
                <a:latin typeface="Heebo"/>
                <a:ea typeface="Heebo"/>
                <a:cs typeface="Heebo"/>
                <a:sym typeface="Heebo"/>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4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משק המים במצע מנותק- עציצים </a:t>
            </a:r>
            <a:endParaRPr/>
          </a:p>
        </p:txBody>
      </p:sp>
      <p:sp>
        <p:nvSpPr>
          <p:cNvPr id="481" name="Google Shape;481;p41"/>
          <p:cNvSpPr txBox="1"/>
          <p:nvPr>
            <p:ph idx="1" type="body"/>
          </p:nvPr>
        </p:nvSpPr>
        <p:spPr>
          <a:xfrm>
            <a:off x="4211637" y="1412875"/>
            <a:ext cx="4619625" cy="5140325"/>
          </a:xfrm>
          <a:prstGeom prst="rect">
            <a:avLst/>
          </a:prstGeom>
          <a:noFill/>
          <a:ln>
            <a:noFill/>
          </a:ln>
        </p:spPr>
        <p:txBody>
          <a:bodyPr anchorCtr="0" anchor="t" bIns="45700" lIns="91425" spcFirstLastPara="1" rIns="91425" wrap="square" tIns="45700">
            <a:normAutofit/>
          </a:bodyPr>
          <a:lstStyle/>
          <a:p>
            <a:pPr indent="-342900" lvl="0" marL="342900" marR="0" rtl="1" algn="r">
              <a:lnSpc>
                <a:spcPct val="80000"/>
              </a:lnSpc>
              <a:spcBef>
                <a:spcPts val="0"/>
              </a:spcBef>
              <a:spcAft>
                <a:spcPts val="0"/>
              </a:spcAft>
              <a:buClr>
                <a:schemeClr val="dk1"/>
              </a:buClr>
              <a:buSzPts val="2200"/>
              <a:buFont typeface="Arial"/>
              <a:buChar char="•"/>
            </a:pPr>
            <a:r>
              <a:rPr b="1" i="0" lang="en-US" sz="2200" u="none">
                <a:solidFill>
                  <a:schemeClr val="dk1"/>
                </a:solidFill>
                <a:latin typeface="Calibri"/>
                <a:ea typeface="Calibri"/>
                <a:cs typeface="Calibri"/>
                <a:sym typeface="Calibri"/>
              </a:rPr>
              <a:t>גודל העציץ- </a:t>
            </a:r>
            <a:r>
              <a:rPr b="0" i="0" lang="en-US" sz="2200" u="none">
                <a:solidFill>
                  <a:schemeClr val="dk1"/>
                </a:solidFill>
                <a:latin typeface="Calibri"/>
                <a:ea typeface="Calibri"/>
                <a:cs typeface="Calibri"/>
                <a:sym typeface="Calibri"/>
              </a:rPr>
              <a:t>עציץ קטן נוטה להתייבש במהירות וצריך כמויות קטנות יותר פעמים.</a:t>
            </a:r>
            <a:endParaRPr/>
          </a:p>
          <a:p>
            <a:pPr indent="-342900" lvl="0" marL="342900" marR="0" rtl="1" algn="r">
              <a:lnSpc>
                <a:spcPct val="80000"/>
              </a:lnSpc>
              <a:spcBef>
                <a:spcPts val="440"/>
              </a:spcBef>
              <a:spcAft>
                <a:spcPts val="0"/>
              </a:spcAft>
              <a:buClr>
                <a:schemeClr val="dk1"/>
              </a:buClr>
              <a:buSzPts val="2200"/>
              <a:buFont typeface="Arial"/>
              <a:buChar char="•"/>
            </a:pPr>
            <a:r>
              <a:rPr b="1" i="0" lang="en-US" sz="2200" u="none">
                <a:solidFill>
                  <a:schemeClr val="dk1"/>
                </a:solidFill>
                <a:latin typeface="Calibri"/>
                <a:ea typeface="Calibri"/>
                <a:cs typeface="Calibri"/>
                <a:sym typeface="Calibri"/>
              </a:rPr>
              <a:t>סוג העציץ- </a:t>
            </a:r>
            <a:r>
              <a:rPr b="0" i="0" lang="en-US" sz="2200" u="none">
                <a:solidFill>
                  <a:schemeClr val="dk1"/>
                </a:solidFill>
                <a:latin typeface="Calibri"/>
                <a:ea typeface="Calibri"/>
                <a:cs typeface="Calibri"/>
                <a:sym typeface="Calibri"/>
              </a:rPr>
              <a:t>עציץ חרס מאבד מים דרך הדפנות ולכן צריך יותר מים.</a:t>
            </a:r>
            <a:endParaRPr/>
          </a:p>
          <a:p>
            <a:pPr indent="-342900" lvl="0" marL="342900" marR="0" rtl="1" algn="r">
              <a:lnSpc>
                <a:spcPct val="80000"/>
              </a:lnSpc>
              <a:spcBef>
                <a:spcPts val="440"/>
              </a:spcBef>
              <a:spcAft>
                <a:spcPts val="0"/>
              </a:spcAft>
              <a:buClr>
                <a:schemeClr val="dk1"/>
              </a:buClr>
              <a:buSzPts val="2200"/>
              <a:buFont typeface="Arial"/>
              <a:buChar char="•"/>
            </a:pPr>
            <a:r>
              <a:rPr b="1" i="0" lang="en-US" sz="2200" u="none">
                <a:solidFill>
                  <a:schemeClr val="dk1"/>
                </a:solidFill>
                <a:latin typeface="Calibri"/>
                <a:ea typeface="Calibri"/>
                <a:cs typeface="Calibri"/>
                <a:sym typeface="Calibri"/>
              </a:rPr>
              <a:t>תכונות מצע גידול </a:t>
            </a:r>
            <a:r>
              <a:rPr b="0" i="0" lang="en-US" sz="2200" u="none">
                <a:solidFill>
                  <a:schemeClr val="dk1"/>
                </a:solidFill>
                <a:latin typeface="Calibri"/>
                <a:ea typeface="Calibri"/>
                <a:cs typeface="Calibri"/>
                <a:sym typeface="Calibri"/>
              </a:rPr>
              <a:t>-מצע קל צריך כמויות קטנות ויותר של השקיה לעומת מצע כבד.</a:t>
            </a:r>
            <a:endParaRPr/>
          </a:p>
          <a:p>
            <a:pPr indent="-342900" lvl="0" marL="342900" marR="0" rtl="1" algn="r">
              <a:lnSpc>
                <a:spcPct val="80000"/>
              </a:lnSpc>
              <a:spcBef>
                <a:spcPts val="440"/>
              </a:spcBef>
              <a:spcAft>
                <a:spcPts val="0"/>
              </a:spcAft>
              <a:buClr>
                <a:schemeClr val="dk1"/>
              </a:buClr>
              <a:buSzPts val="2200"/>
              <a:buFont typeface="Arial"/>
              <a:buChar char="•"/>
            </a:pPr>
            <a:r>
              <a:rPr b="1" i="0" lang="en-US" sz="2200" u="none">
                <a:solidFill>
                  <a:schemeClr val="dk1"/>
                </a:solidFill>
                <a:latin typeface="Calibri"/>
                <a:ea typeface="Calibri"/>
                <a:cs typeface="Calibri"/>
                <a:sym typeface="Calibri"/>
              </a:rPr>
              <a:t>סוג הצמח</a:t>
            </a:r>
            <a:r>
              <a:rPr b="0" i="0" lang="en-US" sz="2200" u="none">
                <a:solidFill>
                  <a:schemeClr val="dk1"/>
                </a:solidFill>
                <a:latin typeface="Calibri"/>
                <a:ea typeface="Calibri"/>
                <a:cs typeface="Calibri"/>
                <a:sym typeface="Calibri"/>
              </a:rPr>
              <a:t>- צמח גדול במיכל קטן יצטרך יותר השקיות בכמויות קטנות ביחס לאותו צמח בעציץ גדול.</a:t>
            </a:r>
            <a:endParaRPr/>
          </a:p>
          <a:p>
            <a:pPr indent="-342900" lvl="0" marL="342900" marR="0" rtl="1" algn="r">
              <a:lnSpc>
                <a:spcPct val="80000"/>
              </a:lnSpc>
              <a:spcBef>
                <a:spcPts val="440"/>
              </a:spcBef>
              <a:spcAft>
                <a:spcPts val="0"/>
              </a:spcAft>
              <a:buClr>
                <a:schemeClr val="dk1"/>
              </a:buClr>
              <a:buSzPts val="2200"/>
              <a:buFont typeface="Arial"/>
              <a:buChar char="•"/>
            </a:pPr>
            <a:r>
              <a:rPr b="1" i="0" lang="en-US" sz="2200" u="none">
                <a:solidFill>
                  <a:schemeClr val="dk1"/>
                </a:solidFill>
                <a:latin typeface="Calibri"/>
                <a:ea typeface="Calibri"/>
                <a:cs typeface="Calibri"/>
                <a:sym typeface="Calibri"/>
              </a:rPr>
              <a:t>צמחים בעלי עלים גדולים </a:t>
            </a:r>
            <a:r>
              <a:rPr b="0" i="0" lang="en-US" sz="2200" u="none">
                <a:solidFill>
                  <a:schemeClr val="dk1"/>
                </a:solidFill>
                <a:latin typeface="Calibri"/>
                <a:ea typeface="Calibri"/>
                <a:cs typeface="Calibri"/>
                <a:sym typeface="Calibri"/>
              </a:rPr>
              <a:t>(עשבוניים) צרכים יותר מים </a:t>
            </a:r>
            <a:r>
              <a:rPr b="1" i="0" lang="en-US" sz="2200" u="none">
                <a:solidFill>
                  <a:schemeClr val="dk1"/>
                </a:solidFill>
                <a:latin typeface="Calibri"/>
                <a:ea typeface="Calibri"/>
                <a:cs typeface="Calibri"/>
                <a:sym typeface="Calibri"/>
              </a:rPr>
              <a:t>מצמחים בעלי עלים קטנים</a:t>
            </a:r>
            <a:r>
              <a:rPr b="0" i="0" lang="en-US" sz="2200" u="none">
                <a:solidFill>
                  <a:schemeClr val="dk1"/>
                </a:solidFill>
                <a:latin typeface="Calibri"/>
                <a:ea typeface="Calibri"/>
                <a:cs typeface="Calibri"/>
                <a:sym typeface="Calibri"/>
              </a:rPr>
              <a:t> (קטוסים או שהעלים מכוסים שכבת דונג)</a:t>
            </a:r>
            <a:endParaRPr/>
          </a:p>
          <a:p>
            <a:pPr indent="-342900" lvl="0" marL="342900" marR="0" rtl="1" algn="r">
              <a:lnSpc>
                <a:spcPct val="80000"/>
              </a:lnSpc>
              <a:spcBef>
                <a:spcPts val="440"/>
              </a:spcBef>
              <a:spcAft>
                <a:spcPts val="0"/>
              </a:spcAft>
              <a:buClr>
                <a:schemeClr val="dk1"/>
              </a:buClr>
              <a:buSzPts val="2200"/>
              <a:buFont typeface="Arial"/>
              <a:buChar char="•"/>
            </a:pPr>
            <a:r>
              <a:rPr b="0" i="0" lang="en-US" sz="2200" u="none">
                <a:solidFill>
                  <a:schemeClr val="dk1"/>
                </a:solidFill>
                <a:latin typeface="Calibri"/>
                <a:ea typeface="Calibri"/>
                <a:cs typeface="Calibri"/>
                <a:sym typeface="Calibri"/>
              </a:rPr>
              <a:t>לא משקים צמחי בצל ופקעת בתקופת תרדמה. </a:t>
            </a:r>
            <a:endParaRPr/>
          </a:p>
          <a:p>
            <a:pPr indent="-184150" lvl="0" marL="342900" marR="0" rtl="1" algn="r">
              <a:lnSpc>
                <a:spcPct val="80000"/>
              </a:lnSpc>
              <a:spcBef>
                <a:spcPts val="500"/>
              </a:spcBef>
              <a:spcAft>
                <a:spcPts val="0"/>
              </a:spcAft>
              <a:buClr>
                <a:schemeClr val="dk1"/>
              </a:buClr>
              <a:buSzPts val="2500"/>
              <a:buFont typeface="Arial"/>
              <a:buNone/>
            </a:pPr>
            <a:r>
              <a:t/>
            </a:r>
            <a:endParaRPr b="0" i="0" sz="2500" u="none">
              <a:solidFill>
                <a:schemeClr val="dk1"/>
              </a:solidFill>
              <a:latin typeface="Calibri"/>
              <a:ea typeface="Calibri"/>
              <a:cs typeface="Calibri"/>
              <a:sym typeface="Calibri"/>
            </a:endParaRPr>
          </a:p>
          <a:p>
            <a:pPr indent="-184150" lvl="0" marL="342900" marR="0" rtl="1" algn="r">
              <a:lnSpc>
                <a:spcPct val="80000"/>
              </a:lnSpc>
              <a:spcBef>
                <a:spcPts val="500"/>
              </a:spcBef>
              <a:spcAft>
                <a:spcPts val="0"/>
              </a:spcAft>
              <a:buClr>
                <a:schemeClr val="dk1"/>
              </a:buClr>
              <a:buSzPts val="2500"/>
              <a:buFont typeface="Arial"/>
              <a:buNone/>
            </a:pPr>
            <a:r>
              <a:t/>
            </a:r>
            <a:endParaRPr b="1" i="0" sz="2500" u="sng">
              <a:solidFill>
                <a:schemeClr val="dk1"/>
              </a:solidFill>
              <a:latin typeface="Calibri"/>
              <a:ea typeface="Calibri"/>
              <a:cs typeface="Calibri"/>
              <a:sym typeface="Calibri"/>
            </a:endParaRPr>
          </a:p>
          <a:p>
            <a:pPr indent="-184150" lvl="0" marL="342900" marR="0" rtl="0" algn="l">
              <a:spcBef>
                <a:spcPts val="500"/>
              </a:spcBef>
              <a:spcAft>
                <a:spcPts val="0"/>
              </a:spcAft>
              <a:buClr>
                <a:schemeClr val="dk1"/>
              </a:buClr>
              <a:buSzPts val="2500"/>
              <a:buFont typeface="Arial"/>
              <a:buNone/>
            </a:pPr>
            <a:r>
              <a:t/>
            </a:r>
            <a:endParaRPr b="1" i="0" sz="2500" u="sng">
              <a:solidFill>
                <a:schemeClr val="dk1"/>
              </a:solidFill>
              <a:latin typeface="Calibri"/>
              <a:ea typeface="Calibri"/>
              <a:cs typeface="Calibri"/>
              <a:sym typeface="Calibri"/>
            </a:endParaRPr>
          </a:p>
        </p:txBody>
      </p:sp>
      <p:sp>
        <p:nvSpPr>
          <p:cNvPr descr="×ª××¦××ª ×ª××× × ×¢×××¨ ××©×§ ××× ×××¦×¢ ×× ××ª×§" id="482" name="Google Shape;482;p41"/>
          <p:cNvSpPr txBox="1"/>
          <p:nvPr/>
        </p:nvSpPr>
        <p:spPr>
          <a:xfrm>
            <a:off x="155575" y="-144462"/>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pic>
        <p:nvPicPr>
          <p:cNvPr descr="×ª××¦××ª ×ª××× × ×¢×××¨ ××©×§ ××× ×××¦×¢ ×× ××ª×§" id="483" name="Google Shape;483;p41"/>
          <p:cNvPicPr preferRelativeResize="0"/>
          <p:nvPr/>
        </p:nvPicPr>
        <p:blipFill rotWithShape="1">
          <a:blip r:embed="rId3">
            <a:alphaModFix/>
          </a:blip>
          <a:srcRect b="0" l="0" r="0" t="0"/>
          <a:stretch/>
        </p:blipFill>
        <p:spPr>
          <a:xfrm>
            <a:off x="323850" y="1412875"/>
            <a:ext cx="3743325" cy="1871662"/>
          </a:xfrm>
          <a:prstGeom prst="rect">
            <a:avLst/>
          </a:prstGeom>
          <a:noFill/>
          <a:ln>
            <a:noFill/>
          </a:ln>
        </p:spPr>
      </p:pic>
      <p:pic>
        <p:nvPicPr>
          <p:cNvPr descr="×ª××¦××ª ×ª××× × ×¢×××¨ ××©×§ ××× ×××¦×¢ ×× ××ª×§" id="484" name="Google Shape;484;p41"/>
          <p:cNvPicPr preferRelativeResize="0"/>
          <p:nvPr/>
        </p:nvPicPr>
        <p:blipFill rotWithShape="1">
          <a:blip r:embed="rId4">
            <a:alphaModFix/>
          </a:blip>
          <a:srcRect b="0" l="0" r="0" t="0"/>
          <a:stretch/>
        </p:blipFill>
        <p:spPr>
          <a:xfrm>
            <a:off x="323850" y="3573462"/>
            <a:ext cx="3540125" cy="26543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4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מתי להשקות ?</a:t>
            </a:r>
            <a:endParaRPr/>
          </a:p>
        </p:txBody>
      </p:sp>
      <p:sp>
        <p:nvSpPr>
          <p:cNvPr id="490" name="Google Shape;490;p42"/>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p>
            <a:pPr indent="-342900" lvl="0" marL="342900" marR="0" rtl="1" algn="r">
              <a:lnSpc>
                <a:spcPct val="100000"/>
              </a:lnSpc>
              <a:spcBef>
                <a:spcPts val="0"/>
              </a:spcBef>
              <a:spcAft>
                <a:spcPts val="0"/>
              </a:spcAft>
              <a:buClr>
                <a:schemeClr val="dk1"/>
              </a:buClr>
              <a:buSzPts val="3200"/>
              <a:buFont typeface="Arial"/>
              <a:buChar char="•"/>
            </a:pPr>
            <a:r>
              <a:rPr b="0" i="0" lang="en-US" sz="3200" u="none">
                <a:solidFill>
                  <a:schemeClr val="dk1"/>
                </a:solidFill>
                <a:latin typeface="Calibri"/>
                <a:ea typeface="Calibri"/>
                <a:cs typeface="Calibri"/>
                <a:sym typeface="Calibri"/>
              </a:rPr>
              <a:t>שעות הלילה או הבוקר המוקדמות</a:t>
            </a:r>
            <a:endParaRPr/>
          </a:p>
          <a:p>
            <a:pPr indent="-342900" lvl="0" marL="342900" marR="0" rtl="1" algn="r">
              <a:lnSpc>
                <a:spcPct val="100000"/>
              </a:lnSpc>
              <a:spcBef>
                <a:spcPts val="640"/>
              </a:spcBef>
              <a:spcAft>
                <a:spcPts val="0"/>
              </a:spcAft>
              <a:buClr>
                <a:schemeClr val="dk1"/>
              </a:buClr>
              <a:buSzPts val="3200"/>
              <a:buFont typeface="Arial"/>
              <a:buChar char="•"/>
            </a:pPr>
            <a:r>
              <a:rPr b="0" i="0" lang="en-US" sz="3200" u="none">
                <a:solidFill>
                  <a:schemeClr val="dk1"/>
                </a:solidFill>
                <a:latin typeface="Calibri"/>
                <a:ea typeface="Calibri"/>
                <a:cs typeface="Calibri"/>
                <a:sym typeface="Calibri"/>
              </a:rPr>
              <a:t>הטמפ' נמוכה אך לא נמוכה או גבוהה מידי </a:t>
            </a:r>
            <a:endParaRPr/>
          </a:p>
          <a:p>
            <a:pPr indent="-342900" lvl="0" marL="342900" marR="0" rtl="1" algn="r">
              <a:lnSpc>
                <a:spcPct val="100000"/>
              </a:lnSpc>
              <a:spcBef>
                <a:spcPts val="640"/>
              </a:spcBef>
              <a:spcAft>
                <a:spcPts val="0"/>
              </a:spcAft>
              <a:buClr>
                <a:schemeClr val="dk1"/>
              </a:buClr>
              <a:buSzPts val="3200"/>
              <a:buFont typeface="Arial"/>
              <a:buChar char="•"/>
            </a:pPr>
            <a:r>
              <a:rPr b="0" i="0" lang="en-US" sz="3200" u="none">
                <a:solidFill>
                  <a:schemeClr val="dk1"/>
                </a:solidFill>
                <a:latin typeface="Calibri"/>
                <a:ea typeface="Calibri"/>
                <a:cs typeface="Calibri"/>
                <a:sym typeface="Calibri"/>
              </a:rPr>
              <a:t>אין קרינה/אידוי חיסכון במים.</a:t>
            </a:r>
            <a:endParaRPr/>
          </a:p>
          <a:p>
            <a:pPr indent="-342900" lvl="0" marL="342900" marR="0" rtl="1" algn="r">
              <a:lnSpc>
                <a:spcPct val="100000"/>
              </a:lnSpc>
              <a:spcBef>
                <a:spcPts val="640"/>
              </a:spcBef>
              <a:spcAft>
                <a:spcPts val="0"/>
              </a:spcAft>
              <a:buClr>
                <a:schemeClr val="dk1"/>
              </a:buClr>
              <a:buSzPts val="3200"/>
              <a:buFont typeface="Arial"/>
              <a:buChar char="•"/>
            </a:pPr>
            <a:r>
              <a:rPr b="0" i="0" lang="en-US" sz="3200" u="none">
                <a:solidFill>
                  <a:schemeClr val="dk1"/>
                </a:solidFill>
                <a:latin typeface="Calibri"/>
                <a:ea typeface="Calibri"/>
                <a:cs typeface="Calibri"/>
                <a:sym typeface="Calibri"/>
              </a:rPr>
              <a:t> מאפשר לחץ מים גבוה לעבודה.</a:t>
            </a:r>
            <a:endParaRPr/>
          </a:p>
          <a:p>
            <a:pPr indent="-139700" lvl="0" marL="342900" marR="0" rtl="0" algn="l">
              <a:spcBef>
                <a:spcPts val="640"/>
              </a:spcBef>
              <a:spcAft>
                <a:spcPts val="0"/>
              </a:spcAft>
              <a:buClr>
                <a:schemeClr val="dk1"/>
              </a:buClr>
              <a:buSzPts val="3200"/>
              <a:buFont typeface="Arial"/>
              <a:buNone/>
            </a:pPr>
            <a:r>
              <a:t/>
            </a:r>
            <a:endParaRPr b="0" i="0" sz="3200" u="none">
              <a:solidFill>
                <a:schemeClr val="dk1"/>
              </a:solidFill>
              <a:latin typeface="Calibri"/>
              <a:ea typeface="Calibri"/>
              <a:cs typeface="Calibri"/>
              <a:sym typeface="Calibri"/>
            </a:endParaRPr>
          </a:p>
        </p:txBody>
      </p:sp>
      <p:pic>
        <p:nvPicPr>
          <p:cNvPr descr="×ª××¦××ª ×ª××× × ×¢×××¨ ××©×§×× ××§××××ª" id="491" name="Google Shape;491;p42"/>
          <p:cNvPicPr preferRelativeResize="0"/>
          <p:nvPr/>
        </p:nvPicPr>
        <p:blipFill rotWithShape="1">
          <a:blip r:embed="rId3">
            <a:alphaModFix/>
          </a:blip>
          <a:srcRect b="0" l="0" r="0" t="0"/>
          <a:stretch/>
        </p:blipFill>
        <p:spPr>
          <a:xfrm>
            <a:off x="179387" y="4167187"/>
            <a:ext cx="3744912" cy="249555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43"/>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מתי לא לשקות ?</a:t>
            </a:r>
            <a:endParaRPr/>
          </a:p>
        </p:txBody>
      </p:sp>
      <p:sp>
        <p:nvSpPr>
          <p:cNvPr id="497" name="Google Shape;497;p43"/>
          <p:cNvSpPr txBox="1"/>
          <p:nvPr>
            <p:ph idx="1" type="body"/>
          </p:nvPr>
        </p:nvSpPr>
        <p:spPr>
          <a:xfrm>
            <a:off x="4356100" y="1600200"/>
            <a:ext cx="4330700" cy="4525962"/>
          </a:xfrm>
          <a:prstGeom prst="rect">
            <a:avLst/>
          </a:prstGeom>
          <a:noFill/>
          <a:ln>
            <a:noFill/>
          </a:ln>
        </p:spPr>
        <p:txBody>
          <a:bodyPr anchorCtr="0" anchor="t" bIns="45700" lIns="91425" spcFirstLastPara="1" rIns="91425" wrap="square" tIns="45700">
            <a:normAutofit/>
          </a:bodyPr>
          <a:lstStyle/>
          <a:p>
            <a:pPr indent="-342900" lvl="0" marL="342900" marR="0" rtl="1" algn="r">
              <a:lnSpc>
                <a:spcPct val="90000"/>
              </a:lnSpc>
              <a:spcBef>
                <a:spcPts val="0"/>
              </a:spcBef>
              <a:spcAft>
                <a:spcPts val="0"/>
              </a:spcAft>
              <a:buClr>
                <a:schemeClr val="dk1"/>
              </a:buClr>
              <a:buSzPts val="2400"/>
              <a:buFont typeface="Arial"/>
              <a:buChar char="•"/>
            </a:pPr>
            <a:r>
              <a:rPr b="0" i="0" lang="en-US" sz="2400" u="none">
                <a:solidFill>
                  <a:schemeClr val="dk1"/>
                </a:solidFill>
                <a:latin typeface="Calibri"/>
                <a:ea typeface="Calibri"/>
                <a:cs typeface="Calibri"/>
                <a:sym typeface="Calibri"/>
              </a:rPr>
              <a:t>השקיה בשעות של טמפ' גבוהה או רוחות חזקות עלולה לגרום להצטברות מלחים על העלים וצריבתם.</a:t>
            </a:r>
            <a:endParaRPr/>
          </a:p>
          <a:p>
            <a:pPr indent="-342900" lvl="0" marL="342900" marR="0" rtl="1" algn="r">
              <a:lnSpc>
                <a:spcPct val="90000"/>
              </a:lnSpc>
              <a:spcBef>
                <a:spcPts val="480"/>
              </a:spcBef>
              <a:spcAft>
                <a:spcPts val="0"/>
              </a:spcAft>
              <a:buClr>
                <a:schemeClr val="dk1"/>
              </a:buClr>
              <a:buSzPts val="2400"/>
              <a:buFont typeface="Arial"/>
              <a:buChar char="•"/>
            </a:pPr>
            <a:r>
              <a:rPr b="0" i="0" lang="en-US" sz="2400" u="none">
                <a:solidFill>
                  <a:schemeClr val="dk1"/>
                </a:solidFill>
                <a:latin typeface="Calibri"/>
                <a:ea typeface="Calibri"/>
                <a:cs typeface="Calibri"/>
                <a:sym typeface="Calibri"/>
              </a:rPr>
              <a:t>בנוסף טיפות המים פועלות כזכוכית מגדלת ומרכזות את קרני האור וגורמות לפגיעה בצמחים.</a:t>
            </a:r>
            <a:endParaRPr/>
          </a:p>
          <a:p>
            <a:pPr indent="-342900" lvl="0" marL="342900" marR="0" rtl="1" algn="r">
              <a:lnSpc>
                <a:spcPct val="90000"/>
              </a:lnSpc>
              <a:spcBef>
                <a:spcPts val="480"/>
              </a:spcBef>
              <a:spcAft>
                <a:spcPts val="0"/>
              </a:spcAft>
              <a:buClr>
                <a:schemeClr val="dk1"/>
              </a:buClr>
              <a:buSzPts val="2400"/>
              <a:buFont typeface="Arial"/>
              <a:buChar char="•"/>
            </a:pPr>
            <a:r>
              <a:rPr b="0" i="0" lang="en-US" sz="2400" u="none">
                <a:solidFill>
                  <a:schemeClr val="dk1"/>
                </a:solidFill>
                <a:latin typeface="Calibri"/>
                <a:ea typeface="Calibri"/>
                <a:cs typeface="Calibri"/>
                <a:sym typeface="Calibri"/>
              </a:rPr>
              <a:t>השקיה באמצע היום עלולה לגרום למחלות עלים.</a:t>
            </a:r>
            <a:endParaRPr/>
          </a:p>
          <a:p>
            <a:pPr indent="-342900" lvl="0" marL="342900" marR="0" rtl="1" algn="r">
              <a:lnSpc>
                <a:spcPct val="90000"/>
              </a:lnSpc>
              <a:spcBef>
                <a:spcPts val="480"/>
              </a:spcBef>
              <a:spcAft>
                <a:spcPts val="0"/>
              </a:spcAft>
              <a:buClr>
                <a:schemeClr val="dk1"/>
              </a:buClr>
              <a:buSzPts val="2400"/>
              <a:buFont typeface="Arial"/>
              <a:buChar char="•"/>
            </a:pPr>
            <a:r>
              <a:rPr b="0" i="0" lang="en-US" sz="2400" u="none">
                <a:solidFill>
                  <a:schemeClr val="dk1"/>
                </a:solidFill>
                <a:latin typeface="Calibri"/>
                <a:ea typeface="Calibri"/>
                <a:cs typeface="Calibri"/>
                <a:sym typeface="Calibri"/>
              </a:rPr>
              <a:t>השקיה ביום או לילה קר עלולה לפגוע בצמחים.</a:t>
            </a:r>
            <a:endParaRPr/>
          </a:p>
          <a:p>
            <a:pPr indent="-190500" lvl="0" marL="342900" marR="0" rtl="0" algn="l">
              <a:spcBef>
                <a:spcPts val="480"/>
              </a:spcBef>
              <a:spcAft>
                <a:spcPts val="0"/>
              </a:spcAft>
              <a:buClr>
                <a:schemeClr val="dk1"/>
              </a:buClr>
              <a:buSzPts val="2400"/>
              <a:buFont typeface="Arial"/>
              <a:buNone/>
            </a:pPr>
            <a:r>
              <a:t/>
            </a:r>
            <a:endParaRPr b="0" i="0" sz="2400" u="none">
              <a:solidFill>
                <a:schemeClr val="dk1"/>
              </a:solidFill>
              <a:latin typeface="Calibri"/>
              <a:ea typeface="Calibri"/>
              <a:cs typeface="Calibri"/>
              <a:sym typeface="Calibri"/>
            </a:endParaRPr>
          </a:p>
        </p:txBody>
      </p:sp>
      <p:pic>
        <p:nvPicPr>
          <p:cNvPr descr="×ª××× × ×§×©××¨×" id="498" name="Google Shape;498;p43"/>
          <p:cNvPicPr preferRelativeResize="0"/>
          <p:nvPr/>
        </p:nvPicPr>
        <p:blipFill rotWithShape="1">
          <a:blip r:embed="rId3">
            <a:alphaModFix/>
          </a:blip>
          <a:srcRect b="0" l="0" r="0" t="0"/>
          <a:stretch/>
        </p:blipFill>
        <p:spPr>
          <a:xfrm>
            <a:off x="611187" y="2924175"/>
            <a:ext cx="3656012" cy="2376487"/>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sp>
        <p:nvSpPr>
          <p:cNvPr id="503" name="Google Shape;503;p4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שימוש נכון במים</a:t>
            </a:r>
            <a:endParaRPr/>
          </a:p>
        </p:txBody>
      </p:sp>
      <p:sp>
        <p:nvSpPr>
          <p:cNvPr id="504" name="Google Shape;504;p44"/>
          <p:cNvSpPr txBox="1"/>
          <p:nvPr>
            <p:ph idx="1" type="body"/>
          </p:nvPr>
        </p:nvSpPr>
        <p:spPr>
          <a:xfrm>
            <a:off x="3563937" y="1600200"/>
            <a:ext cx="5122862" cy="4997450"/>
          </a:xfrm>
          <a:prstGeom prst="rect">
            <a:avLst/>
          </a:prstGeom>
          <a:noFill/>
          <a:ln>
            <a:noFill/>
          </a:ln>
        </p:spPr>
        <p:txBody>
          <a:bodyPr anchorCtr="0" anchor="t" bIns="45700" lIns="91425" spcFirstLastPara="1" rIns="91425" wrap="square" tIns="45700">
            <a:normAutofit/>
          </a:bodyPr>
          <a:lstStyle/>
          <a:p>
            <a:pPr indent="-342900" lvl="0" marL="342900" rtl="1" algn="r">
              <a:lnSpc>
                <a:spcPct val="100000"/>
              </a:lnSpc>
              <a:spcBef>
                <a:spcPts val="0"/>
              </a:spcBef>
              <a:spcAft>
                <a:spcPts val="0"/>
              </a:spcAft>
              <a:buClr>
                <a:schemeClr val="dk1"/>
              </a:buClr>
              <a:buSzPts val="2000"/>
              <a:buFont typeface="Arial"/>
              <a:buChar char="•"/>
            </a:pPr>
            <a:r>
              <a:rPr b="0" i="0" lang="en-US" sz="2000" u="none">
                <a:solidFill>
                  <a:schemeClr val="dk1"/>
                </a:solidFill>
                <a:latin typeface="Calibri"/>
                <a:ea typeface="Calibri"/>
                <a:cs typeface="Calibri"/>
                <a:sym typeface="Calibri"/>
              </a:rPr>
              <a:t>שיטות השקיה חסכוניות</a:t>
            </a:r>
            <a:endParaRPr/>
          </a:p>
          <a:p>
            <a:pPr indent="-342900" lvl="0" marL="342900" rtl="1" algn="r">
              <a:lnSpc>
                <a:spcPct val="100000"/>
              </a:lnSpc>
              <a:spcBef>
                <a:spcPts val="400"/>
              </a:spcBef>
              <a:spcAft>
                <a:spcPts val="0"/>
              </a:spcAft>
              <a:buClr>
                <a:schemeClr val="dk1"/>
              </a:buClr>
              <a:buSzPts val="2000"/>
              <a:buFont typeface="Arial"/>
              <a:buChar char="•"/>
            </a:pPr>
            <a:r>
              <a:rPr b="0" i="0" lang="en-US" sz="2000" u="none">
                <a:solidFill>
                  <a:schemeClr val="dk1"/>
                </a:solidFill>
                <a:latin typeface="Calibri"/>
                <a:ea typeface="Calibri"/>
                <a:cs typeface="Calibri"/>
                <a:sym typeface="Calibri"/>
              </a:rPr>
              <a:t>שימוש במכשירים לבקרת צריכת המים. </a:t>
            </a:r>
            <a:endParaRPr/>
          </a:p>
          <a:p>
            <a:pPr indent="-342900" lvl="0" marL="342900" rtl="1" algn="r">
              <a:lnSpc>
                <a:spcPct val="100000"/>
              </a:lnSpc>
              <a:spcBef>
                <a:spcPts val="400"/>
              </a:spcBef>
              <a:spcAft>
                <a:spcPts val="0"/>
              </a:spcAft>
              <a:buClr>
                <a:schemeClr val="dk1"/>
              </a:buClr>
              <a:buSzPts val="2000"/>
              <a:buFont typeface="Arial"/>
              <a:buChar char="•"/>
            </a:pPr>
            <a:r>
              <a:rPr b="0" i="0" lang="en-US" sz="2000" u="none">
                <a:solidFill>
                  <a:schemeClr val="dk1"/>
                </a:solidFill>
                <a:latin typeface="Calibri"/>
                <a:ea typeface="Calibri"/>
                <a:cs typeface="Calibri"/>
                <a:sym typeface="Calibri"/>
              </a:rPr>
              <a:t>התחשבות בתנאי אקלים בזמן ההשקיה.</a:t>
            </a:r>
            <a:endParaRPr/>
          </a:p>
          <a:p>
            <a:pPr indent="-342900" lvl="0" marL="342900" rtl="1" algn="r">
              <a:lnSpc>
                <a:spcPct val="100000"/>
              </a:lnSpc>
              <a:spcBef>
                <a:spcPts val="400"/>
              </a:spcBef>
              <a:spcAft>
                <a:spcPts val="0"/>
              </a:spcAft>
              <a:buClr>
                <a:schemeClr val="dk1"/>
              </a:buClr>
              <a:buSzPts val="2000"/>
              <a:buFont typeface="Arial"/>
              <a:buChar char="•"/>
            </a:pPr>
            <a:r>
              <a:rPr b="0" i="0" lang="en-US" sz="2000" u="none">
                <a:solidFill>
                  <a:schemeClr val="dk1"/>
                </a:solidFill>
                <a:latin typeface="Calibri"/>
                <a:ea typeface="Calibri"/>
                <a:cs typeface="Calibri"/>
                <a:sym typeface="Calibri"/>
              </a:rPr>
              <a:t>שימוש וטיפוח צמחים חסכניים, תכנון ושתילת צמחים בהתאם לעונה ולאזור הגידול.</a:t>
            </a:r>
            <a:endParaRPr/>
          </a:p>
          <a:p>
            <a:pPr indent="-342900" lvl="0" marL="342900" rtl="1" algn="r">
              <a:lnSpc>
                <a:spcPct val="100000"/>
              </a:lnSpc>
              <a:spcBef>
                <a:spcPts val="400"/>
              </a:spcBef>
              <a:spcAft>
                <a:spcPts val="0"/>
              </a:spcAft>
              <a:buClr>
                <a:schemeClr val="dk1"/>
              </a:buClr>
              <a:buSzPts val="2000"/>
              <a:buFont typeface="Arial"/>
              <a:buChar char="•"/>
            </a:pPr>
            <a:r>
              <a:rPr b="0" i="0" lang="en-US" sz="2000" u="none">
                <a:solidFill>
                  <a:schemeClr val="dk1"/>
                </a:solidFill>
                <a:latin typeface="Calibri"/>
                <a:ea typeface="Calibri"/>
                <a:cs typeface="Calibri"/>
                <a:sym typeface="Calibri"/>
              </a:rPr>
              <a:t>פחות מדשאות ויותר שטח מרוצף. כיסוח דשא בזמן.</a:t>
            </a:r>
            <a:endParaRPr/>
          </a:p>
          <a:p>
            <a:pPr indent="-342900" lvl="0" marL="342900" rtl="1" algn="r">
              <a:lnSpc>
                <a:spcPct val="100000"/>
              </a:lnSpc>
              <a:spcBef>
                <a:spcPts val="400"/>
              </a:spcBef>
              <a:spcAft>
                <a:spcPts val="0"/>
              </a:spcAft>
              <a:buClr>
                <a:schemeClr val="dk1"/>
              </a:buClr>
              <a:buSzPts val="2000"/>
              <a:buFont typeface="Arial"/>
              <a:buChar char="•"/>
            </a:pPr>
            <a:r>
              <a:rPr b="0" i="0" lang="en-US" sz="2000" u="none">
                <a:solidFill>
                  <a:schemeClr val="dk1"/>
                </a:solidFill>
                <a:latin typeface="Calibri"/>
                <a:ea typeface="Calibri"/>
                <a:cs typeface="Calibri"/>
                <a:sym typeface="Calibri"/>
              </a:rPr>
              <a:t>להגדיל שטחי עצים, שיחים וצמחי כיסוי.</a:t>
            </a:r>
            <a:endParaRPr/>
          </a:p>
          <a:p>
            <a:pPr indent="-342900" lvl="0" marL="342900" rtl="1" algn="r">
              <a:lnSpc>
                <a:spcPct val="100000"/>
              </a:lnSpc>
              <a:spcBef>
                <a:spcPts val="400"/>
              </a:spcBef>
              <a:spcAft>
                <a:spcPts val="0"/>
              </a:spcAft>
              <a:buClr>
                <a:schemeClr val="dk1"/>
              </a:buClr>
              <a:buSzPts val="2000"/>
              <a:buFont typeface="Arial"/>
              <a:buChar char="•"/>
            </a:pPr>
            <a:r>
              <a:rPr b="0" i="0" lang="en-US" sz="2000" u="none">
                <a:solidFill>
                  <a:schemeClr val="dk1"/>
                </a:solidFill>
                <a:latin typeface="Calibri"/>
                <a:ea typeface="Calibri"/>
                <a:cs typeface="Calibri"/>
                <a:sym typeface="Calibri"/>
              </a:rPr>
              <a:t>להימנע מהשקיית שבילים.</a:t>
            </a:r>
            <a:endParaRPr/>
          </a:p>
          <a:p>
            <a:pPr indent="-342900" lvl="0" marL="342900" rtl="1" algn="r">
              <a:lnSpc>
                <a:spcPct val="100000"/>
              </a:lnSpc>
              <a:spcBef>
                <a:spcPts val="400"/>
              </a:spcBef>
              <a:spcAft>
                <a:spcPts val="0"/>
              </a:spcAft>
              <a:buClr>
                <a:schemeClr val="dk1"/>
              </a:buClr>
              <a:buSzPts val="2000"/>
              <a:buFont typeface="Arial"/>
              <a:buChar char="•"/>
            </a:pPr>
            <a:r>
              <a:rPr b="0" i="0" lang="en-US" sz="2000" u="none">
                <a:solidFill>
                  <a:schemeClr val="dk1"/>
                </a:solidFill>
                <a:latin typeface="Calibri"/>
                <a:ea typeface="Calibri"/>
                <a:cs typeface="Calibri"/>
                <a:sym typeface="Calibri"/>
              </a:rPr>
              <a:t>שימוש במים חלופיים</a:t>
            </a:r>
            <a:endParaRPr/>
          </a:p>
          <a:p>
            <a:pPr indent="-342900" lvl="0" marL="342900" rtl="1" algn="r">
              <a:lnSpc>
                <a:spcPct val="100000"/>
              </a:lnSpc>
              <a:spcBef>
                <a:spcPts val="400"/>
              </a:spcBef>
              <a:spcAft>
                <a:spcPts val="0"/>
              </a:spcAft>
              <a:buClr>
                <a:schemeClr val="dk1"/>
              </a:buClr>
              <a:buSzPts val="2000"/>
              <a:buFont typeface="Arial"/>
              <a:buChar char="•"/>
            </a:pPr>
            <a:r>
              <a:rPr b="0" i="0" lang="en-US" sz="2000" u="none">
                <a:solidFill>
                  <a:schemeClr val="dk1"/>
                </a:solidFill>
                <a:latin typeface="Calibri"/>
                <a:ea typeface="Calibri"/>
                <a:cs typeface="Calibri"/>
                <a:sym typeface="Calibri"/>
              </a:rPr>
              <a:t>צמצום דישון חנקני הגורם לצמוח נמרץ ולבזבוז מים.</a:t>
            </a:r>
            <a:endParaRPr/>
          </a:p>
          <a:p>
            <a:pPr indent="-342900" lvl="0" marL="342900" rtl="1" algn="r">
              <a:lnSpc>
                <a:spcPct val="100000"/>
              </a:lnSpc>
              <a:spcBef>
                <a:spcPts val="400"/>
              </a:spcBef>
              <a:spcAft>
                <a:spcPts val="0"/>
              </a:spcAft>
              <a:buClr>
                <a:schemeClr val="dk1"/>
              </a:buClr>
              <a:buSzPts val="2000"/>
              <a:buFont typeface="Arial"/>
              <a:buChar char="•"/>
            </a:pPr>
            <a:r>
              <a:rPr b="0" i="0" lang="en-US" sz="2000" u="none">
                <a:solidFill>
                  <a:schemeClr val="dk1"/>
                </a:solidFill>
                <a:latin typeface="Calibri"/>
                <a:ea typeface="Calibri"/>
                <a:cs typeface="Calibri"/>
                <a:sym typeface="Calibri"/>
              </a:rPr>
              <a:t>הדברת עשבים המתחרים על המים.</a:t>
            </a:r>
            <a:endParaRPr/>
          </a:p>
          <a:p>
            <a:pPr indent="-342900" lvl="0" marL="342900" rtl="1" algn="r">
              <a:lnSpc>
                <a:spcPct val="100000"/>
              </a:lnSpc>
              <a:spcBef>
                <a:spcPts val="400"/>
              </a:spcBef>
              <a:spcAft>
                <a:spcPts val="0"/>
              </a:spcAft>
              <a:buClr>
                <a:schemeClr val="dk1"/>
              </a:buClr>
              <a:buSzPts val="2000"/>
              <a:buFont typeface="Arial"/>
              <a:buChar char="•"/>
            </a:pPr>
            <a:r>
              <a:rPr b="0" i="0" lang="en-US" sz="2000" u="none">
                <a:solidFill>
                  <a:schemeClr val="dk1"/>
                </a:solidFill>
                <a:latin typeface="Calibri"/>
                <a:ea typeface="Calibri"/>
                <a:cs typeface="Calibri"/>
                <a:sym typeface="Calibri"/>
              </a:rPr>
              <a:t>חיפוי עליון של הקרקע.</a:t>
            </a:r>
            <a:endParaRPr/>
          </a:p>
          <a:p>
            <a:pPr indent="-215900" lvl="0" marL="342900" rtl="0" algn="l">
              <a:spcBef>
                <a:spcPts val="400"/>
              </a:spcBef>
              <a:spcAft>
                <a:spcPts val="0"/>
              </a:spcAft>
              <a:buClr>
                <a:schemeClr val="dk1"/>
              </a:buClr>
              <a:buSzPts val="2000"/>
              <a:buNone/>
            </a:pPr>
            <a:r>
              <a:t/>
            </a:r>
            <a:endParaRPr b="0" i="0" sz="2000" u="none">
              <a:solidFill>
                <a:schemeClr val="dk1"/>
              </a:solidFill>
              <a:latin typeface="Calibri"/>
              <a:ea typeface="Calibri"/>
              <a:cs typeface="Calibri"/>
              <a:sym typeface="Calibri"/>
            </a:endParaRPr>
          </a:p>
        </p:txBody>
      </p:sp>
      <p:pic>
        <p:nvPicPr>
          <p:cNvPr descr="יובש - אדמה סדוקה" id="505" name="Google Shape;505;p44"/>
          <p:cNvPicPr preferRelativeResize="0"/>
          <p:nvPr/>
        </p:nvPicPr>
        <p:blipFill rotWithShape="1">
          <a:blip r:embed="rId3">
            <a:alphaModFix/>
          </a:blip>
          <a:srcRect b="0" l="0" r="0" t="0"/>
          <a:stretch/>
        </p:blipFill>
        <p:spPr>
          <a:xfrm>
            <a:off x="468312" y="1412875"/>
            <a:ext cx="2916237" cy="2184400"/>
          </a:xfrm>
          <a:prstGeom prst="rect">
            <a:avLst/>
          </a:prstGeom>
          <a:noFill/>
          <a:ln>
            <a:noFill/>
          </a:ln>
        </p:spPr>
      </p:pic>
      <p:pic>
        <p:nvPicPr>
          <p:cNvPr descr="תמונת הכנרת" id="506" name="Google Shape;506;p44"/>
          <p:cNvPicPr preferRelativeResize="0"/>
          <p:nvPr/>
        </p:nvPicPr>
        <p:blipFill rotWithShape="1">
          <a:blip r:embed="rId4">
            <a:alphaModFix/>
          </a:blip>
          <a:srcRect b="0" l="0" r="0" t="0"/>
          <a:stretch/>
        </p:blipFill>
        <p:spPr>
          <a:xfrm>
            <a:off x="250825" y="4292600"/>
            <a:ext cx="3214687" cy="21494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4">
                                            <p:txEl>
                                              <p:pRg end="0" st="0"/>
                                            </p:txEl>
                                          </p:spTgt>
                                        </p:tgtEl>
                                        <p:attrNameLst>
                                          <p:attrName>style.visibility</p:attrName>
                                        </p:attrNameLst>
                                      </p:cBhvr>
                                      <p:to>
                                        <p:strVal val="visible"/>
                                      </p:to>
                                    </p:set>
                                    <p:animEffect filter="fade" transition="in">
                                      <p:cBhvr>
                                        <p:cTn dur="2000"/>
                                        <p:tgtEl>
                                          <p:spTgt spid="50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4">
                                            <p:txEl>
                                              <p:pRg end="1" st="1"/>
                                            </p:txEl>
                                          </p:spTgt>
                                        </p:tgtEl>
                                        <p:attrNameLst>
                                          <p:attrName>style.visibility</p:attrName>
                                        </p:attrNameLst>
                                      </p:cBhvr>
                                      <p:to>
                                        <p:strVal val="visible"/>
                                      </p:to>
                                    </p:set>
                                    <p:animEffect filter="fade" transition="in">
                                      <p:cBhvr>
                                        <p:cTn dur="2000"/>
                                        <p:tgtEl>
                                          <p:spTgt spid="50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4">
                                            <p:txEl>
                                              <p:pRg end="2" st="2"/>
                                            </p:txEl>
                                          </p:spTgt>
                                        </p:tgtEl>
                                        <p:attrNameLst>
                                          <p:attrName>style.visibility</p:attrName>
                                        </p:attrNameLst>
                                      </p:cBhvr>
                                      <p:to>
                                        <p:strVal val="visible"/>
                                      </p:to>
                                    </p:set>
                                    <p:animEffect filter="fade" transition="in">
                                      <p:cBhvr>
                                        <p:cTn dur="2000"/>
                                        <p:tgtEl>
                                          <p:spTgt spid="50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4">
                                            <p:txEl>
                                              <p:pRg end="3" st="3"/>
                                            </p:txEl>
                                          </p:spTgt>
                                        </p:tgtEl>
                                        <p:attrNameLst>
                                          <p:attrName>style.visibility</p:attrName>
                                        </p:attrNameLst>
                                      </p:cBhvr>
                                      <p:to>
                                        <p:strVal val="visible"/>
                                      </p:to>
                                    </p:set>
                                    <p:animEffect filter="fade" transition="in">
                                      <p:cBhvr>
                                        <p:cTn dur="2000"/>
                                        <p:tgtEl>
                                          <p:spTgt spid="50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4">
                                            <p:txEl>
                                              <p:pRg end="4" st="4"/>
                                            </p:txEl>
                                          </p:spTgt>
                                        </p:tgtEl>
                                        <p:attrNameLst>
                                          <p:attrName>style.visibility</p:attrName>
                                        </p:attrNameLst>
                                      </p:cBhvr>
                                      <p:to>
                                        <p:strVal val="visible"/>
                                      </p:to>
                                    </p:set>
                                    <p:animEffect filter="fade" transition="in">
                                      <p:cBhvr>
                                        <p:cTn dur="2000"/>
                                        <p:tgtEl>
                                          <p:spTgt spid="50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4">
                                            <p:txEl>
                                              <p:pRg end="5" st="5"/>
                                            </p:txEl>
                                          </p:spTgt>
                                        </p:tgtEl>
                                        <p:attrNameLst>
                                          <p:attrName>style.visibility</p:attrName>
                                        </p:attrNameLst>
                                      </p:cBhvr>
                                      <p:to>
                                        <p:strVal val="visible"/>
                                      </p:to>
                                    </p:set>
                                    <p:animEffect filter="fade" transition="in">
                                      <p:cBhvr>
                                        <p:cTn dur="2000"/>
                                        <p:tgtEl>
                                          <p:spTgt spid="504">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4">
                                            <p:txEl>
                                              <p:pRg end="6" st="6"/>
                                            </p:txEl>
                                          </p:spTgt>
                                        </p:tgtEl>
                                        <p:attrNameLst>
                                          <p:attrName>style.visibility</p:attrName>
                                        </p:attrNameLst>
                                      </p:cBhvr>
                                      <p:to>
                                        <p:strVal val="visible"/>
                                      </p:to>
                                    </p:set>
                                    <p:animEffect filter="fade" transition="in">
                                      <p:cBhvr>
                                        <p:cTn dur="2000"/>
                                        <p:tgtEl>
                                          <p:spTgt spid="504">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4">
                                            <p:txEl>
                                              <p:pRg end="7" st="7"/>
                                            </p:txEl>
                                          </p:spTgt>
                                        </p:tgtEl>
                                        <p:attrNameLst>
                                          <p:attrName>style.visibility</p:attrName>
                                        </p:attrNameLst>
                                      </p:cBhvr>
                                      <p:to>
                                        <p:strVal val="visible"/>
                                      </p:to>
                                    </p:set>
                                    <p:animEffect filter="fade" transition="in">
                                      <p:cBhvr>
                                        <p:cTn dur="2000"/>
                                        <p:tgtEl>
                                          <p:spTgt spid="504">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4">
                                            <p:txEl>
                                              <p:pRg end="8" st="8"/>
                                            </p:txEl>
                                          </p:spTgt>
                                        </p:tgtEl>
                                        <p:attrNameLst>
                                          <p:attrName>style.visibility</p:attrName>
                                        </p:attrNameLst>
                                      </p:cBhvr>
                                      <p:to>
                                        <p:strVal val="visible"/>
                                      </p:to>
                                    </p:set>
                                    <p:animEffect filter="fade" transition="in">
                                      <p:cBhvr>
                                        <p:cTn dur="2000"/>
                                        <p:tgtEl>
                                          <p:spTgt spid="504">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4">
                                            <p:txEl>
                                              <p:pRg end="9" st="9"/>
                                            </p:txEl>
                                          </p:spTgt>
                                        </p:tgtEl>
                                        <p:attrNameLst>
                                          <p:attrName>style.visibility</p:attrName>
                                        </p:attrNameLst>
                                      </p:cBhvr>
                                      <p:to>
                                        <p:strVal val="visible"/>
                                      </p:to>
                                    </p:set>
                                    <p:animEffect filter="fade" transition="in">
                                      <p:cBhvr>
                                        <p:cTn dur="2000"/>
                                        <p:tgtEl>
                                          <p:spTgt spid="504">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4">
                                            <p:txEl>
                                              <p:pRg end="10" st="10"/>
                                            </p:txEl>
                                          </p:spTgt>
                                        </p:tgtEl>
                                        <p:attrNameLst>
                                          <p:attrName>style.visibility</p:attrName>
                                        </p:attrNameLst>
                                      </p:cBhvr>
                                      <p:to>
                                        <p:strVal val="visible"/>
                                      </p:to>
                                    </p:set>
                                    <p:animEffect filter="fade" transition="in">
                                      <p:cBhvr>
                                        <p:cTn dur="2000"/>
                                        <p:tgtEl>
                                          <p:spTgt spid="504">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4">
                                            <p:txEl>
                                              <p:pRg end="11" st="11"/>
                                            </p:txEl>
                                          </p:spTgt>
                                        </p:tgtEl>
                                        <p:attrNameLst>
                                          <p:attrName>style.visibility</p:attrName>
                                        </p:attrNameLst>
                                      </p:cBhvr>
                                      <p:to>
                                        <p:strVal val="visible"/>
                                      </p:to>
                                    </p:set>
                                    <p:animEffect filter="fade" transition="in">
                                      <p:cBhvr>
                                        <p:cTn dur="2000"/>
                                        <p:tgtEl>
                                          <p:spTgt spid="504">
                                            <p:txEl>
                                              <p:pRg end="11" st="1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5"/>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3600"/>
              <a:buFont typeface="Calibri"/>
              <a:buNone/>
            </a:pPr>
            <a:r>
              <a:rPr b="0" i="0" lang="en-US" sz="3600" u="none">
                <a:solidFill>
                  <a:schemeClr val="dk1"/>
                </a:solidFill>
                <a:latin typeface="Calibri"/>
                <a:ea typeface="Calibri"/>
                <a:cs typeface="Calibri"/>
                <a:sym typeface="Calibri"/>
              </a:rPr>
              <a:t>הגורמים המשפיעים על קצב איבוד המים בפיוניות</a:t>
            </a:r>
            <a:endParaRPr/>
          </a:p>
        </p:txBody>
      </p:sp>
      <p:sp>
        <p:nvSpPr>
          <p:cNvPr id="118" name="Google Shape;118;p5"/>
          <p:cNvSpPr txBox="1"/>
          <p:nvPr>
            <p:ph idx="1" type="body"/>
          </p:nvPr>
        </p:nvSpPr>
        <p:spPr>
          <a:xfrm>
            <a:off x="3924300" y="1600200"/>
            <a:ext cx="4762500" cy="4525962"/>
          </a:xfrm>
          <a:prstGeom prst="rect">
            <a:avLst/>
          </a:prstGeom>
          <a:noFill/>
          <a:ln>
            <a:noFill/>
          </a:ln>
        </p:spPr>
        <p:txBody>
          <a:bodyPr anchorCtr="0" anchor="t" bIns="45700" lIns="91425" spcFirstLastPara="1" rIns="91425" wrap="square" tIns="45700">
            <a:normAutofit/>
          </a:bodyPr>
          <a:lstStyle/>
          <a:p>
            <a:pPr indent="-342900" lvl="0" marL="342900" marR="0" rtl="1" algn="r">
              <a:lnSpc>
                <a:spcPct val="100000"/>
              </a:lnSpc>
              <a:spcBef>
                <a:spcPts val="0"/>
              </a:spcBef>
              <a:spcAft>
                <a:spcPts val="0"/>
              </a:spcAft>
              <a:buClr>
                <a:schemeClr val="dk1"/>
              </a:buClr>
              <a:buSzPts val="2200"/>
              <a:buFont typeface="Arial"/>
              <a:buChar char="•"/>
            </a:pPr>
            <a:r>
              <a:rPr b="1" i="0" lang="en-US" sz="2200" u="none">
                <a:solidFill>
                  <a:schemeClr val="dk1"/>
                </a:solidFill>
                <a:latin typeface="Calibri"/>
                <a:ea typeface="Calibri"/>
                <a:cs typeface="Calibri"/>
                <a:sym typeface="Calibri"/>
              </a:rPr>
              <a:t>מידת  פתיחת הפיוניות </a:t>
            </a:r>
            <a:r>
              <a:rPr b="0" i="0" lang="en-US" sz="2200" u="none">
                <a:solidFill>
                  <a:schemeClr val="dk1"/>
                </a:solidFill>
                <a:latin typeface="Calibri"/>
                <a:ea typeface="Calibri"/>
                <a:cs typeface="Calibri"/>
                <a:sym typeface="Calibri"/>
              </a:rPr>
              <a:t>(תלוי באקלים בסוי ומצב הקרקע)</a:t>
            </a:r>
            <a:endParaRPr/>
          </a:p>
          <a:p>
            <a:pPr indent="-342900" lvl="0" marL="342900" marR="0" rtl="1" algn="r">
              <a:lnSpc>
                <a:spcPct val="100000"/>
              </a:lnSpc>
              <a:spcBef>
                <a:spcPts val="440"/>
              </a:spcBef>
              <a:spcAft>
                <a:spcPts val="0"/>
              </a:spcAft>
              <a:buClr>
                <a:schemeClr val="dk1"/>
              </a:buClr>
              <a:buSzPts val="2200"/>
              <a:buFont typeface="Arial"/>
              <a:buChar char="•"/>
            </a:pPr>
            <a:r>
              <a:rPr b="1" i="0" lang="en-US" sz="2200" u="none">
                <a:solidFill>
                  <a:schemeClr val="dk1"/>
                </a:solidFill>
                <a:latin typeface="Calibri"/>
                <a:ea typeface="Calibri"/>
                <a:cs typeface="Calibri"/>
                <a:sym typeface="Calibri"/>
              </a:rPr>
              <a:t>מספר הפיוניות </a:t>
            </a:r>
            <a:r>
              <a:rPr b="0" i="0" lang="en-US" sz="2200" u="none">
                <a:solidFill>
                  <a:schemeClr val="dk1"/>
                </a:solidFill>
                <a:latin typeface="Calibri"/>
                <a:ea typeface="Calibri"/>
                <a:cs typeface="Calibri"/>
                <a:sym typeface="Calibri"/>
              </a:rPr>
              <a:t>תלוי  שטח הפנים של העלה וגודל הצמח</a:t>
            </a:r>
            <a:endParaRPr/>
          </a:p>
          <a:p>
            <a:pPr indent="-342900" lvl="0" marL="342900" marR="0" rtl="1" algn="r">
              <a:lnSpc>
                <a:spcPct val="100000"/>
              </a:lnSpc>
              <a:spcBef>
                <a:spcPts val="440"/>
              </a:spcBef>
              <a:spcAft>
                <a:spcPts val="0"/>
              </a:spcAft>
              <a:buClr>
                <a:schemeClr val="dk1"/>
              </a:buClr>
              <a:buSzPts val="2200"/>
              <a:buFont typeface="Arial"/>
              <a:buChar char="•"/>
            </a:pPr>
            <a:r>
              <a:rPr b="1" i="0" lang="en-US" sz="2200" u="none">
                <a:solidFill>
                  <a:schemeClr val="dk1"/>
                </a:solidFill>
                <a:latin typeface="Calibri"/>
                <a:ea typeface="Calibri"/>
                <a:cs typeface="Calibri"/>
                <a:sym typeface="Calibri"/>
              </a:rPr>
              <a:t>טמפרטורה</a:t>
            </a:r>
            <a:r>
              <a:rPr b="0" i="0" lang="en-US" sz="2200" u="none">
                <a:solidFill>
                  <a:schemeClr val="dk1"/>
                </a:solidFill>
                <a:latin typeface="Calibri"/>
                <a:ea typeface="Calibri"/>
                <a:cs typeface="Calibri"/>
                <a:sym typeface="Calibri"/>
              </a:rPr>
              <a:t>- ככל שהטמפרטורה גבוהה יותר, קצב הדיות מהיר יותר.</a:t>
            </a:r>
            <a:endParaRPr/>
          </a:p>
          <a:p>
            <a:pPr indent="-342900" lvl="0" marL="342900" marR="0" rtl="1" algn="r">
              <a:lnSpc>
                <a:spcPct val="100000"/>
              </a:lnSpc>
              <a:spcBef>
                <a:spcPts val="440"/>
              </a:spcBef>
              <a:spcAft>
                <a:spcPts val="0"/>
              </a:spcAft>
              <a:buClr>
                <a:schemeClr val="dk1"/>
              </a:buClr>
              <a:buSzPts val="2200"/>
              <a:buFont typeface="Arial"/>
              <a:buChar char="•"/>
            </a:pPr>
            <a:r>
              <a:rPr b="1" i="0" lang="en-US" sz="2200" u="none">
                <a:solidFill>
                  <a:schemeClr val="dk1"/>
                </a:solidFill>
                <a:latin typeface="Calibri"/>
                <a:ea typeface="Calibri"/>
                <a:cs typeface="Calibri"/>
                <a:sym typeface="Calibri"/>
              </a:rPr>
              <a:t>לחות האוויר </a:t>
            </a:r>
            <a:r>
              <a:rPr b="0" i="0" lang="en-US" sz="2200" u="none">
                <a:solidFill>
                  <a:schemeClr val="dk1"/>
                </a:solidFill>
                <a:latin typeface="Calibri"/>
                <a:ea typeface="Calibri"/>
                <a:cs typeface="Calibri"/>
                <a:sym typeface="Calibri"/>
              </a:rPr>
              <a:t>-ככל שהלחות גבוהה יותר, פחות מים מתאדים. ככל שהיא נמוכה יות, קצב הדיות עולה</a:t>
            </a:r>
            <a:endParaRPr/>
          </a:p>
          <a:p>
            <a:pPr indent="-342900" lvl="0" marL="342900" marR="0" rtl="1" algn="r">
              <a:lnSpc>
                <a:spcPct val="100000"/>
              </a:lnSpc>
              <a:spcBef>
                <a:spcPts val="440"/>
              </a:spcBef>
              <a:spcAft>
                <a:spcPts val="0"/>
              </a:spcAft>
              <a:buClr>
                <a:schemeClr val="dk1"/>
              </a:buClr>
              <a:buSzPts val="2200"/>
              <a:buFont typeface="Arial"/>
              <a:buChar char="•"/>
            </a:pPr>
            <a:r>
              <a:rPr b="1" i="0" lang="en-US" sz="2200" u="none">
                <a:solidFill>
                  <a:schemeClr val="dk1"/>
                </a:solidFill>
                <a:latin typeface="Calibri"/>
                <a:ea typeface="Calibri"/>
                <a:cs typeface="Calibri"/>
                <a:sym typeface="Calibri"/>
              </a:rPr>
              <a:t>רוח - </a:t>
            </a:r>
            <a:r>
              <a:rPr b="0" i="0" lang="en-US" sz="2200" u="none">
                <a:solidFill>
                  <a:schemeClr val="dk1"/>
                </a:solidFill>
                <a:latin typeface="Calibri"/>
                <a:ea typeface="Calibri"/>
                <a:cs typeface="Calibri"/>
                <a:sym typeface="Calibri"/>
              </a:rPr>
              <a:t>מסירה את השכבה הלחה הנוצרת סביב העלה ובמקומה מגיעה שכבת אוויר יבשה יותר אידוי.</a:t>
            </a:r>
            <a:endParaRPr/>
          </a:p>
          <a:p>
            <a:pPr indent="-171450" lvl="0" marL="342900" marR="0" rtl="1" algn="r">
              <a:lnSpc>
                <a:spcPct val="80000"/>
              </a:lnSpc>
              <a:spcBef>
                <a:spcPts val="540"/>
              </a:spcBef>
              <a:spcAft>
                <a:spcPts val="0"/>
              </a:spcAft>
              <a:buClr>
                <a:schemeClr val="dk1"/>
              </a:buClr>
              <a:buSzPts val="2700"/>
              <a:buFont typeface="Arial"/>
              <a:buNone/>
            </a:pPr>
            <a:r>
              <a:t/>
            </a:r>
            <a:endParaRPr b="0" i="0" sz="2700" u="none">
              <a:solidFill>
                <a:schemeClr val="dk1"/>
              </a:solidFill>
              <a:latin typeface="Calibri"/>
              <a:ea typeface="Calibri"/>
              <a:cs typeface="Calibri"/>
              <a:sym typeface="Calibri"/>
            </a:endParaRPr>
          </a:p>
          <a:p>
            <a:pPr indent="-171450" lvl="0" marL="342900" marR="0" rtl="0" algn="l">
              <a:spcBef>
                <a:spcPts val="540"/>
              </a:spcBef>
              <a:spcAft>
                <a:spcPts val="0"/>
              </a:spcAft>
              <a:buClr>
                <a:schemeClr val="dk1"/>
              </a:buClr>
              <a:buSzPts val="2700"/>
              <a:buFont typeface="Arial"/>
              <a:buNone/>
            </a:pPr>
            <a:r>
              <a:t/>
            </a:r>
            <a:endParaRPr b="0" i="0" sz="2700" u="none">
              <a:solidFill>
                <a:schemeClr val="dk1"/>
              </a:solidFill>
              <a:latin typeface="Calibri"/>
              <a:ea typeface="Calibri"/>
              <a:cs typeface="Calibri"/>
              <a:sym typeface="Calibri"/>
            </a:endParaRPr>
          </a:p>
        </p:txBody>
      </p:sp>
      <p:pic>
        <p:nvPicPr>
          <p:cNvPr descr="×ª××× × ×§×©××¨×" id="119" name="Google Shape;119;p5"/>
          <p:cNvPicPr preferRelativeResize="0"/>
          <p:nvPr/>
        </p:nvPicPr>
        <p:blipFill rotWithShape="1">
          <a:blip r:embed="rId3">
            <a:alphaModFix/>
          </a:blip>
          <a:srcRect b="43182" l="0" r="63267" t="25251"/>
          <a:stretch/>
        </p:blipFill>
        <p:spPr>
          <a:xfrm>
            <a:off x="468312" y="1844675"/>
            <a:ext cx="2678112" cy="1728787"/>
          </a:xfrm>
          <a:prstGeom prst="rect">
            <a:avLst/>
          </a:prstGeom>
          <a:noFill/>
          <a:ln>
            <a:noFill/>
          </a:ln>
        </p:spPr>
      </p:pic>
      <p:pic>
        <p:nvPicPr>
          <p:cNvPr descr="×ª××¦××ª ×ª××× × ×¢×××¨ ××××× ××× ××¦××" id="120" name="Google Shape;120;p5"/>
          <p:cNvPicPr preferRelativeResize="0"/>
          <p:nvPr/>
        </p:nvPicPr>
        <p:blipFill rotWithShape="1">
          <a:blip r:embed="rId4">
            <a:alphaModFix/>
          </a:blip>
          <a:srcRect b="0" l="0" r="0" t="0"/>
          <a:stretch/>
        </p:blipFill>
        <p:spPr>
          <a:xfrm>
            <a:off x="468312" y="3933825"/>
            <a:ext cx="2565400" cy="2628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6"/>
          <p:cNvSpPr txBox="1"/>
          <p:nvPr>
            <p:ph type="ctrTitle"/>
          </p:nvPr>
        </p:nvSpPr>
        <p:spPr>
          <a:xfrm>
            <a:off x="755650" y="260350"/>
            <a:ext cx="7772400" cy="14700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השקייה</a:t>
            </a:r>
            <a:endParaRPr/>
          </a:p>
        </p:txBody>
      </p:sp>
      <p:sp>
        <p:nvSpPr>
          <p:cNvPr id="126" name="Google Shape;126;p6"/>
          <p:cNvSpPr txBox="1"/>
          <p:nvPr>
            <p:ph idx="1" type="subTitle"/>
          </p:nvPr>
        </p:nvSpPr>
        <p:spPr>
          <a:xfrm>
            <a:off x="3924300" y="1341437"/>
            <a:ext cx="5040312" cy="4751387"/>
          </a:xfrm>
          <a:prstGeom prst="rect">
            <a:avLst/>
          </a:prstGeom>
          <a:noFill/>
          <a:ln>
            <a:noFill/>
          </a:ln>
        </p:spPr>
        <p:txBody>
          <a:bodyPr anchorCtr="0" anchor="t" bIns="45700" lIns="91425" spcFirstLastPara="1" rIns="91425" wrap="square" tIns="45700">
            <a:normAutofit/>
          </a:bodyPr>
          <a:lstStyle/>
          <a:p>
            <a:pPr indent="-342900" lvl="0" marL="342900" rtl="1" algn="r">
              <a:lnSpc>
                <a:spcPct val="100000"/>
              </a:lnSpc>
              <a:spcBef>
                <a:spcPts val="0"/>
              </a:spcBef>
              <a:spcAft>
                <a:spcPts val="0"/>
              </a:spcAft>
              <a:buClr>
                <a:schemeClr val="dk1"/>
              </a:buClr>
              <a:buSzPts val="3200"/>
              <a:buFont typeface="Arial"/>
              <a:buChar char="•"/>
            </a:pPr>
            <a:r>
              <a:rPr b="0" i="0" lang="en-US" sz="3200" u="none">
                <a:solidFill>
                  <a:schemeClr val="dk1"/>
                </a:solidFill>
                <a:latin typeface="Calibri"/>
                <a:ea typeface="Calibri"/>
                <a:cs typeface="Calibri"/>
                <a:sym typeface="Calibri"/>
              </a:rPr>
              <a:t>תוספת מלאכותית של מים.</a:t>
            </a:r>
            <a:endParaRPr/>
          </a:p>
          <a:p>
            <a:pPr indent="-342900" lvl="0" marL="342900" rtl="1" algn="r">
              <a:lnSpc>
                <a:spcPct val="100000"/>
              </a:lnSpc>
              <a:spcBef>
                <a:spcPts val="640"/>
              </a:spcBef>
              <a:spcAft>
                <a:spcPts val="0"/>
              </a:spcAft>
              <a:buClr>
                <a:schemeClr val="dk1"/>
              </a:buClr>
              <a:buSzPts val="3200"/>
              <a:buFont typeface="Arial"/>
              <a:buChar char="•"/>
            </a:pPr>
            <a:r>
              <a:rPr b="0" i="0" lang="en-US" sz="3200" u="none">
                <a:solidFill>
                  <a:schemeClr val="dk1"/>
                </a:solidFill>
                <a:latin typeface="Calibri"/>
                <a:ea typeface="Calibri"/>
                <a:cs typeface="Calibri"/>
                <a:sym typeface="Calibri"/>
              </a:rPr>
              <a:t>פעילות חקלאית שבה מובאים מים אל הצמחים, לשם גידולם או לשם קיומם. </a:t>
            </a:r>
            <a:endParaRPr/>
          </a:p>
          <a:p>
            <a:pPr indent="-342900" lvl="0" marL="342900" rtl="1" algn="r">
              <a:lnSpc>
                <a:spcPct val="100000"/>
              </a:lnSpc>
              <a:spcBef>
                <a:spcPts val="640"/>
              </a:spcBef>
              <a:spcAft>
                <a:spcPts val="0"/>
              </a:spcAft>
              <a:buClr>
                <a:schemeClr val="dk1"/>
              </a:buClr>
              <a:buSzPts val="3200"/>
              <a:buFont typeface="Arial"/>
              <a:buChar char="•"/>
            </a:pPr>
            <a:r>
              <a:rPr b="0" i="0" lang="en-US" sz="3200" u="none">
                <a:solidFill>
                  <a:schemeClr val="dk1"/>
                </a:solidFill>
                <a:latin typeface="Calibri"/>
                <a:ea typeface="Calibri"/>
                <a:cs typeface="Calibri"/>
                <a:sym typeface="Calibri"/>
              </a:rPr>
              <a:t>מטרתה לספק לצמחים מים כאשר מי הגשמים אינם מספיקים. </a:t>
            </a:r>
            <a:endParaRPr/>
          </a:p>
          <a:p>
            <a:pPr indent="-139700" lvl="0" marL="342900" rtl="1" algn="r">
              <a:lnSpc>
                <a:spcPct val="100000"/>
              </a:lnSpc>
              <a:spcBef>
                <a:spcPts val="640"/>
              </a:spcBef>
              <a:spcAft>
                <a:spcPts val="0"/>
              </a:spcAft>
              <a:buClr>
                <a:srgbClr val="888888"/>
              </a:buClr>
              <a:buSzPts val="3200"/>
              <a:buFont typeface="Arial"/>
              <a:buNone/>
            </a:pPr>
            <a:r>
              <a:t/>
            </a:r>
            <a:endParaRPr b="0" i="0" sz="3200" u="none">
              <a:solidFill>
                <a:schemeClr val="dk1"/>
              </a:solidFill>
              <a:latin typeface="Calibri"/>
              <a:ea typeface="Calibri"/>
              <a:cs typeface="Calibri"/>
              <a:sym typeface="Calibri"/>
            </a:endParaRPr>
          </a:p>
          <a:p>
            <a:pPr indent="-342900" lvl="0" marL="342900" rtl="1" algn="r">
              <a:lnSpc>
                <a:spcPct val="100000"/>
              </a:lnSpc>
              <a:spcBef>
                <a:spcPts val="640"/>
              </a:spcBef>
              <a:spcAft>
                <a:spcPts val="0"/>
              </a:spcAft>
              <a:buClr>
                <a:srgbClr val="888888"/>
              </a:buClr>
              <a:buSzPts val="3200"/>
              <a:buNone/>
            </a:pPr>
            <a:r>
              <a:t/>
            </a:r>
            <a:endParaRPr b="0" i="0" sz="3200" u="none">
              <a:solidFill>
                <a:schemeClr val="dk1"/>
              </a:solidFill>
              <a:latin typeface="Calibri"/>
              <a:ea typeface="Calibri"/>
              <a:cs typeface="Calibri"/>
              <a:sym typeface="Calibri"/>
            </a:endParaRPr>
          </a:p>
          <a:p>
            <a:pPr indent="0" lvl="0" marL="0" rtl="0" algn="ctr">
              <a:spcBef>
                <a:spcPts val="640"/>
              </a:spcBef>
              <a:spcAft>
                <a:spcPts val="0"/>
              </a:spcAft>
              <a:buClr>
                <a:srgbClr val="888888"/>
              </a:buClr>
              <a:buSzPts val="3200"/>
              <a:buNone/>
            </a:pPr>
            <a:r>
              <a:t/>
            </a:r>
            <a:endParaRPr b="0" i="0" sz="3200" u="none">
              <a:solidFill>
                <a:schemeClr val="dk1"/>
              </a:solidFill>
              <a:latin typeface="Calibri"/>
              <a:ea typeface="Calibri"/>
              <a:cs typeface="Calibri"/>
              <a:sym typeface="Calibri"/>
            </a:endParaRPr>
          </a:p>
        </p:txBody>
      </p:sp>
      <p:pic>
        <p:nvPicPr>
          <p:cNvPr descr="×ª××¦××ª ×ª××× × ×¢×××¨ ××©×§××" id="127" name="Google Shape;127;p6"/>
          <p:cNvPicPr preferRelativeResize="0"/>
          <p:nvPr/>
        </p:nvPicPr>
        <p:blipFill rotWithShape="1">
          <a:blip r:embed="rId3">
            <a:alphaModFix/>
          </a:blip>
          <a:srcRect b="0" l="32594" r="18264" t="0"/>
          <a:stretch/>
        </p:blipFill>
        <p:spPr>
          <a:xfrm>
            <a:off x="323850" y="1268412"/>
            <a:ext cx="3743325" cy="50768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נוסחת חישוב כמות המים להשקייה </a:t>
            </a:r>
            <a:endParaRPr/>
          </a:p>
        </p:txBody>
      </p:sp>
      <p:sp>
        <p:nvSpPr>
          <p:cNvPr id="133" name="Google Shape;133;p7"/>
          <p:cNvSpPr txBox="1"/>
          <p:nvPr>
            <p:ph idx="1" type="body"/>
          </p:nvPr>
        </p:nvSpPr>
        <p:spPr>
          <a:xfrm>
            <a:off x="4211637" y="1600200"/>
            <a:ext cx="4475162" cy="4924425"/>
          </a:xfrm>
          <a:prstGeom prst="rect">
            <a:avLst/>
          </a:prstGeom>
          <a:noFill/>
          <a:ln>
            <a:noFill/>
          </a:ln>
        </p:spPr>
        <p:txBody>
          <a:bodyPr anchorCtr="0" anchor="t" bIns="45700" lIns="91425" spcFirstLastPara="1" rIns="91425" wrap="square" tIns="45700">
            <a:normAutofit/>
          </a:bodyPr>
          <a:lstStyle/>
          <a:p>
            <a:pPr indent="-342900" lvl="0" marL="342900" marR="0" rtl="1" algn="r">
              <a:lnSpc>
                <a:spcPct val="100000"/>
              </a:lnSpc>
              <a:spcBef>
                <a:spcPts val="0"/>
              </a:spcBef>
              <a:spcAft>
                <a:spcPts val="0"/>
              </a:spcAft>
              <a:buClr>
                <a:schemeClr val="dk1"/>
              </a:buClr>
              <a:buSzPts val="1800"/>
              <a:buFont typeface="Arial"/>
              <a:buChar char="•"/>
            </a:pPr>
            <a:r>
              <a:rPr b="1" i="0" lang="en-US" sz="1800" u="none">
                <a:solidFill>
                  <a:schemeClr val="dk1"/>
                </a:solidFill>
                <a:latin typeface="Calibri"/>
                <a:ea typeface="Calibri"/>
                <a:cs typeface="Calibri"/>
                <a:sym typeface="Calibri"/>
              </a:rPr>
              <a:t>קיבול שדה - </a:t>
            </a:r>
            <a:r>
              <a:rPr b="0" i="0" lang="en-US" sz="1800" u="none">
                <a:solidFill>
                  <a:schemeClr val="dk1"/>
                </a:solidFill>
                <a:latin typeface="Calibri"/>
                <a:ea typeface="Calibri"/>
                <a:cs typeface="Calibri"/>
                <a:sym typeface="Calibri"/>
              </a:rPr>
              <a:t>כמות המים שנשארת בקרקע   לאחר שהסתיים הניקוז הנגרם על ידי כוח הכבידה. הצמח מנצל את המים שבנקבוביות אך לא מנצל את כל המים הספוחים כי הם קשורים בכוח חזק לחלקיקים.</a:t>
            </a:r>
            <a:endParaRPr/>
          </a:p>
          <a:p>
            <a:pPr indent="-342900" lvl="0" marL="342900" marR="0" rtl="0" algn="l">
              <a:lnSpc>
                <a:spcPct val="80000"/>
              </a:lnSpc>
              <a:spcBef>
                <a:spcPts val="360"/>
              </a:spcBef>
              <a:spcAft>
                <a:spcPts val="0"/>
              </a:spcAft>
              <a:buClr>
                <a:schemeClr val="dk1"/>
              </a:buClr>
              <a:buSzPts val="1800"/>
              <a:buFont typeface="Arial"/>
              <a:buNone/>
            </a:pPr>
            <a:r>
              <a:t/>
            </a:r>
            <a:endParaRPr b="0" i="0" sz="1800" u="none">
              <a:solidFill>
                <a:schemeClr val="dk1"/>
              </a:solidFill>
              <a:latin typeface="Tahoma"/>
              <a:ea typeface="Tahoma"/>
              <a:cs typeface="Tahoma"/>
              <a:sym typeface="Tahoma"/>
            </a:endParaRPr>
          </a:p>
          <a:p>
            <a:pPr indent="-342900" lvl="0" marL="342900" marR="0" rtl="1" algn="r">
              <a:lnSpc>
                <a:spcPct val="100000"/>
              </a:lnSpc>
              <a:spcBef>
                <a:spcPts val="360"/>
              </a:spcBef>
              <a:spcAft>
                <a:spcPts val="0"/>
              </a:spcAft>
              <a:buClr>
                <a:schemeClr val="dk1"/>
              </a:buClr>
              <a:buSzPts val="1800"/>
              <a:buFont typeface="Arial"/>
              <a:buChar char="•"/>
            </a:pPr>
            <a:r>
              <a:rPr b="1" i="0" lang="en-US" sz="1800" u="none">
                <a:solidFill>
                  <a:schemeClr val="dk1"/>
                </a:solidFill>
                <a:latin typeface="Calibri"/>
                <a:ea typeface="Calibri"/>
                <a:cs typeface="Calibri"/>
                <a:sym typeface="Calibri"/>
              </a:rPr>
              <a:t>נקודת כמישה- </a:t>
            </a:r>
            <a:r>
              <a:rPr b="0" i="0" lang="en-US" sz="1800" u="none">
                <a:solidFill>
                  <a:schemeClr val="dk1"/>
                </a:solidFill>
                <a:latin typeface="Calibri"/>
                <a:ea typeface="Calibri"/>
                <a:cs typeface="Calibri"/>
                <a:sym typeface="Calibri"/>
              </a:rPr>
              <a:t>כמות המים שנשארת בקרקע שהצמחים המצויים בה מצויים במצב של כמישה. </a:t>
            </a:r>
            <a:endParaRPr/>
          </a:p>
          <a:p>
            <a:pPr indent="-342900" lvl="0" marL="342900" marR="0" rtl="1" algn="r">
              <a:lnSpc>
                <a:spcPct val="100000"/>
              </a:lnSpc>
              <a:spcBef>
                <a:spcPts val="360"/>
              </a:spcBef>
              <a:spcAft>
                <a:spcPts val="0"/>
              </a:spcAft>
              <a:buClr>
                <a:schemeClr val="dk1"/>
              </a:buClr>
              <a:buSzPts val="1800"/>
              <a:buFont typeface="Arial"/>
              <a:buChar char="•"/>
            </a:pPr>
            <a:r>
              <a:rPr b="0" i="0" lang="en-US" sz="1800" u="none">
                <a:solidFill>
                  <a:schemeClr val="dk1"/>
                </a:solidFill>
                <a:latin typeface="Calibri"/>
                <a:ea typeface="Calibri"/>
                <a:cs typeface="Calibri"/>
                <a:sym typeface="Calibri"/>
              </a:rPr>
              <a:t>ככל שהקרקע כבדה יותר נקודת הכמישה גבוהה יותר (בקרקע חרסיתית כוחות התאחיזה של המים גדולים מאוד, כי לחלקיקים הקטנים שלה יש שטח פנים כללי גדול)</a:t>
            </a:r>
            <a:endParaRPr/>
          </a:p>
          <a:p>
            <a:pPr indent="-342900" lvl="0" marL="342900" marR="0" rtl="1" algn="r">
              <a:lnSpc>
                <a:spcPct val="100000"/>
              </a:lnSpc>
              <a:spcBef>
                <a:spcPts val="360"/>
              </a:spcBef>
              <a:spcAft>
                <a:spcPts val="0"/>
              </a:spcAft>
              <a:buClr>
                <a:schemeClr val="dk1"/>
              </a:buClr>
              <a:buSzPts val="1800"/>
              <a:buFont typeface="Arial"/>
              <a:buChar char="•"/>
            </a:pPr>
            <a:r>
              <a:rPr b="1" i="0" lang="en-US" sz="1800" u="none">
                <a:solidFill>
                  <a:schemeClr val="dk1"/>
                </a:solidFill>
                <a:latin typeface="Calibri"/>
                <a:ea typeface="Calibri"/>
                <a:cs typeface="Calibri"/>
                <a:sym typeface="Calibri"/>
              </a:rPr>
              <a:t>מים זמינים </a:t>
            </a:r>
            <a:r>
              <a:rPr b="0" i="0" lang="en-US" sz="1800" u="none">
                <a:solidFill>
                  <a:schemeClr val="dk1"/>
                </a:solidFill>
                <a:latin typeface="Calibri"/>
                <a:ea typeface="Calibri"/>
                <a:cs typeface="Calibri"/>
                <a:sym typeface="Calibri"/>
              </a:rPr>
              <a:t>- כמות המים בין קיבול שדה לנקודת כמישה. המים הנמצאים בחללים הנימיים שהצמחים יכולים לנצל אותם.</a:t>
            </a:r>
            <a:endParaRPr/>
          </a:p>
        </p:txBody>
      </p:sp>
      <p:pic>
        <p:nvPicPr>
          <p:cNvPr descr="P1010096.JPG" id="134" name="Google Shape;134;p7"/>
          <p:cNvPicPr preferRelativeResize="0"/>
          <p:nvPr/>
        </p:nvPicPr>
        <p:blipFill rotWithShape="1">
          <a:blip r:embed="rId3">
            <a:alphaModFix/>
          </a:blip>
          <a:srcRect b="17901" l="32887" r="14002" t="14297"/>
          <a:stretch/>
        </p:blipFill>
        <p:spPr>
          <a:xfrm>
            <a:off x="323850" y="1700212"/>
            <a:ext cx="3671887" cy="36988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8"/>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b="0" i="0" lang="en-US" sz="4400" u="none">
                <a:solidFill>
                  <a:schemeClr val="dk1"/>
                </a:solidFill>
                <a:latin typeface="Calibri"/>
                <a:ea typeface="Calibri"/>
                <a:cs typeface="Calibri"/>
                <a:sym typeface="Calibri"/>
              </a:rPr>
              <a:t>מצב המים בקרקע</a:t>
            </a:r>
            <a:endParaRPr/>
          </a:p>
        </p:txBody>
      </p:sp>
      <p:sp>
        <p:nvSpPr>
          <p:cNvPr id="140" name="Google Shape;140;p8"/>
          <p:cNvSpPr/>
          <p:nvPr/>
        </p:nvSpPr>
        <p:spPr>
          <a:xfrm rot="8760000">
            <a:off x="3886200" y="1452562"/>
            <a:ext cx="865187" cy="647700"/>
          </a:xfrm>
          <a:custGeom>
            <a:rect b="b" l="l" r="r" t="t"/>
            <a:pathLst>
              <a:path extrusionOk="0" h="647700" w="865188">
                <a:moveTo>
                  <a:pt x="432594" y="0"/>
                </a:moveTo>
                <a:cubicBezTo>
                  <a:pt x="671509" y="0"/>
                  <a:pt x="865188" y="144993"/>
                  <a:pt x="865188" y="323850"/>
                </a:cubicBezTo>
                <a:lnTo>
                  <a:pt x="432594" y="323850"/>
                </a:lnTo>
                <a:lnTo>
                  <a:pt x="432594" y="0"/>
                </a:lnTo>
                <a:close/>
              </a:path>
              <a:path extrusionOk="0" fill="none" h="647700" w="865188">
                <a:moveTo>
                  <a:pt x="432594" y="0"/>
                </a:moveTo>
                <a:cubicBezTo>
                  <a:pt x="671509" y="0"/>
                  <a:pt x="865188" y="144993"/>
                  <a:pt x="865188" y="323850"/>
                </a:cubicBezTo>
              </a:path>
            </a:pathLst>
          </a:custGeom>
          <a:noFill/>
          <a:ln cap="flat" cmpd="sng" w="25400">
            <a:solidFill>
              <a:srgbClr val="0000FF"/>
            </a:solidFill>
            <a:prstDash val="solid"/>
            <a:miter lim="8000"/>
            <a:headEnd len="sm" w="sm" type="none"/>
            <a:tailEnd len="sm" w="sm" type="none"/>
          </a:ln>
          <a:effectLst>
            <a:outerShdw blurRad="63500" dir="5400000" dist="20000">
              <a:srgbClr val="000000">
                <a:alpha val="38039"/>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41" name="Google Shape;141;p8"/>
          <p:cNvSpPr/>
          <p:nvPr/>
        </p:nvSpPr>
        <p:spPr>
          <a:xfrm rot="8760000">
            <a:off x="3886200" y="1957387"/>
            <a:ext cx="865187" cy="647700"/>
          </a:xfrm>
          <a:custGeom>
            <a:rect b="b" l="l" r="r" t="t"/>
            <a:pathLst>
              <a:path extrusionOk="0" h="647700" w="865188">
                <a:moveTo>
                  <a:pt x="432594" y="0"/>
                </a:moveTo>
                <a:cubicBezTo>
                  <a:pt x="671509" y="0"/>
                  <a:pt x="865188" y="144993"/>
                  <a:pt x="865188" y="323850"/>
                </a:cubicBezTo>
                <a:lnTo>
                  <a:pt x="432594" y="323850"/>
                </a:lnTo>
                <a:lnTo>
                  <a:pt x="432594" y="0"/>
                </a:lnTo>
                <a:close/>
              </a:path>
              <a:path extrusionOk="0" fill="none" h="647700" w="865188">
                <a:moveTo>
                  <a:pt x="432594" y="0"/>
                </a:moveTo>
                <a:cubicBezTo>
                  <a:pt x="671509" y="0"/>
                  <a:pt x="865188" y="144993"/>
                  <a:pt x="865188" y="323850"/>
                </a:cubicBezTo>
              </a:path>
            </a:pathLst>
          </a:custGeom>
          <a:noFill/>
          <a:ln cap="flat" cmpd="sng" w="25400">
            <a:solidFill>
              <a:srgbClr val="0000FF"/>
            </a:solidFill>
            <a:prstDash val="solid"/>
            <a:miter lim="8000"/>
            <a:headEnd len="sm" w="sm" type="none"/>
            <a:tailEnd len="sm" w="sm" type="none"/>
          </a:ln>
          <a:effectLst>
            <a:outerShdw blurRad="63500" dir="5400000" dist="20000">
              <a:srgbClr val="000000">
                <a:alpha val="38039"/>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42" name="Google Shape;142;p8"/>
          <p:cNvSpPr/>
          <p:nvPr/>
        </p:nvSpPr>
        <p:spPr>
          <a:xfrm rot="8760000">
            <a:off x="3886200" y="3757612"/>
            <a:ext cx="865187" cy="647700"/>
          </a:xfrm>
          <a:custGeom>
            <a:rect b="b" l="l" r="r" t="t"/>
            <a:pathLst>
              <a:path extrusionOk="0" h="647700" w="865188">
                <a:moveTo>
                  <a:pt x="432594" y="0"/>
                </a:moveTo>
                <a:cubicBezTo>
                  <a:pt x="671509" y="0"/>
                  <a:pt x="865188" y="144993"/>
                  <a:pt x="865188" y="323850"/>
                </a:cubicBezTo>
                <a:lnTo>
                  <a:pt x="432594" y="323850"/>
                </a:lnTo>
                <a:lnTo>
                  <a:pt x="432594" y="0"/>
                </a:lnTo>
                <a:close/>
              </a:path>
              <a:path extrusionOk="0" fill="none" h="647700" w="865188">
                <a:moveTo>
                  <a:pt x="432594" y="0"/>
                </a:moveTo>
                <a:cubicBezTo>
                  <a:pt x="671509" y="0"/>
                  <a:pt x="865188" y="144993"/>
                  <a:pt x="865188" y="323850"/>
                </a:cubicBezTo>
              </a:path>
            </a:pathLst>
          </a:custGeom>
          <a:noFill/>
          <a:ln cap="flat" cmpd="sng" w="25400">
            <a:solidFill>
              <a:srgbClr val="0000FF"/>
            </a:solidFill>
            <a:prstDash val="solid"/>
            <a:miter lim="8000"/>
            <a:headEnd len="sm" w="sm" type="none"/>
            <a:tailEnd len="sm" w="sm" type="none"/>
          </a:ln>
          <a:effectLst>
            <a:outerShdw blurRad="63500" dir="5400000" dist="20000">
              <a:srgbClr val="000000">
                <a:alpha val="38039"/>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43" name="Google Shape;143;p8"/>
          <p:cNvSpPr/>
          <p:nvPr/>
        </p:nvSpPr>
        <p:spPr>
          <a:xfrm rot="8760000">
            <a:off x="3886200" y="4333875"/>
            <a:ext cx="865187" cy="647700"/>
          </a:xfrm>
          <a:custGeom>
            <a:rect b="b" l="l" r="r" t="t"/>
            <a:pathLst>
              <a:path extrusionOk="0" h="647700" w="865188">
                <a:moveTo>
                  <a:pt x="432594" y="0"/>
                </a:moveTo>
                <a:cubicBezTo>
                  <a:pt x="671509" y="0"/>
                  <a:pt x="865188" y="144993"/>
                  <a:pt x="865188" y="323850"/>
                </a:cubicBezTo>
                <a:lnTo>
                  <a:pt x="432594" y="323850"/>
                </a:lnTo>
                <a:lnTo>
                  <a:pt x="432594" y="0"/>
                </a:lnTo>
                <a:close/>
              </a:path>
              <a:path extrusionOk="0" fill="none" h="647700" w="865188">
                <a:moveTo>
                  <a:pt x="432594" y="0"/>
                </a:moveTo>
                <a:cubicBezTo>
                  <a:pt x="671509" y="0"/>
                  <a:pt x="865188" y="144993"/>
                  <a:pt x="865188" y="323850"/>
                </a:cubicBezTo>
              </a:path>
            </a:pathLst>
          </a:custGeom>
          <a:noFill/>
          <a:ln cap="flat" cmpd="sng" w="25400">
            <a:solidFill>
              <a:srgbClr val="0000FF"/>
            </a:solidFill>
            <a:prstDash val="solid"/>
            <a:miter lim="8000"/>
            <a:headEnd len="sm" w="sm" type="none"/>
            <a:tailEnd len="sm" w="sm" type="none"/>
          </a:ln>
          <a:effectLst>
            <a:outerShdw blurRad="63500" dir="5400000" dist="20000">
              <a:srgbClr val="000000">
                <a:alpha val="38039"/>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144" name="Google Shape;144;p8"/>
          <p:cNvGrpSpPr/>
          <p:nvPr/>
        </p:nvGrpSpPr>
        <p:grpSpPr>
          <a:xfrm>
            <a:off x="900112" y="1916112"/>
            <a:ext cx="5832475" cy="3816350"/>
            <a:chOff x="900113" y="1916113"/>
            <a:chExt cx="5832475" cy="3816350"/>
          </a:xfrm>
        </p:grpSpPr>
        <p:sp>
          <p:nvSpPr>
            <p:cNvPr id="145" name="Google Shape;145;p8"/>
            <p:cNvSpPr/>
            <p:nvPr/>
          </p:nvSpPr>
          <p:spPr>
            <a:xfrm>
              <a:off x="3924300" y="1916113"/>
              <a:ext cx="576263" cy="3816350"/>
            </a:xfrm>
            <a:prstGeom prst="can">
              <a:avLst>
                <a:gd fmla="val 815" name="adj"/>
              </a:avLst>
            </a:prstGeom>
            <a:solidFill>
              <a:srgbClr val="31859C"/>
            </a:solidFill>
            <a:ln cap="flat" cmpd="sng" w="25400">
              <a:solidFill>
                <a:srgbClr val="385D8A"/>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46" name="Google Shape;146;p8"/>
            <p:cNvSpPr/>
            <p:nvPr/>
          </p:nvSpPr>
          <p:spPr>
            <a:xfrm>
              <a:off x="4932363" y="1989138"/>
              <a:ext cx="1727200" cy="287337"/>
            </a:xfrm>
            <a:prstGeom prst="wedgeRectCallout">
              <a:avLst>
                <a:gd fmla="val -6603" name="adj1"/>
                <a:gd fmla="val 8816" name="adj2"/>
              </a:avLst>
            </a:prstGeom>
            <a:noFill/>
            <a:ln cap="flat" cmpd="sng" w="25400">
              <a:solidFill>
                <a:srgbClr val="385D8A"/>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מצב רוויה</a:t>
              </a:r>
              <a:endParaRPr/>
            </a:p>
          </p:txBody>
        </p:sp>
        <p:sp>
          <p:nvSpPr>
            <p:cNvPr id="147" name="Google Shape;147;p8"/>
            <p:cNvSpPr/>
            <p:nvPr/>
          </p:nvSpPr>
          <p:spPr>
            <a:xfrm>
              <a:off x="4932363" y="2492375"/>
              <a:ext cx="1727200" cy="288925"/>
            </a:xfrm>
            <a:prstGeom prst="wedgeRectCallout">
              <a:avLst>
                <a:gd fmla="val -6972" name="adj1"/>
                <a:gd fmla="val 6604" name="adj2"/>
              </a:avLst>
            </a:prstGeom>
            <a:noFill/>
            <a:ln cap="flat" cmpd="sng" w="25400">
              <a:solidFill>
                <a:srgbClr val="385D8A"/>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קיבול שדה</a:t>
              </a:r>
              <a:endParaRPr/>
            </a:p>
          </p:txBody>
        </p:sp>
        <p:sp>
          <p:nvSpPr>
            <p:cNvPr id="148" name="Google Shape;148;p8"/>
            <p:cNvSpPr/>
            <p:nvPr/>
          </p:nvSpPr>
          <p:spPr>
            <a:xfrm>
              <a:off x="5003800" y="4868863"/>
              <a:ext cx="1728788" cy="288925"/>
            </a:xfrm>
            <a:prstGeom prst="wedgeRectCallout">
              <a:avLst>
                <a:gd fmla="val -6603" name="adj1"/>
                <a:gd fmla="val 8816" name="adj2"/>
              </a:avLst>
            </a:prstGeom>
            <a:noFill/>
            <a:ln cap="flat" cmpd="sng" w="25400">
              <a:solidFill>
                <a:srgbClr val="385D8A"/>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נקודת כמישה</a:t>
              </a:r>
              <a:endParaRPr/>
            </a:p>
          </p:txBody>
        </p:sp>
        <p:sp>
          <p:nvSpPr>
            <p:cNvPr id="149" name="Google Shape;149;p8"/>
            <p:cNvSpPr/>
            <p:nvPr/>
          </p:nvSpPr>
          <p:spPr>
            <a:xfrm>
              <a:off x="5003800" y="4292600"/>
              <a:ext cx="1728788" cy="288925"/>
            </a:xfrm>
            <a:prstGeom prst="wedgeRectCallout">
              <a:avLst>
                <a:gd fmla="val -6603" name="adj1"/>
                <a:gd fmla="val 8816" name="adj2"/>
              </a:avLst>
            </a:prstGeom>
            <a:noFill/>
            <a:ln cap="flat" cmpd="sng" w="25400">
              <a:solidFill>
                <a:srgbClr val="385D8A"/>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נקודה קריטית</a:t>
              </a:r>
              <a:endParaRPr/>
            </a:p>
          </p:txBody>
        </p:sp>
        <p:sp>
          <p:nvSpPr>
            <p:cNvPr id="150" name="Google Shape;150;p8"/>
            <p:cNvSpPr/>
            <p:nvPr/>
          </p:nvSpPr>
          <p:spPr>
            <a:xfrm>
              <a:off x="2916238" y="2565400"/>
              <a:ext cx="719137" cy="2376488"/>
            </a:xfrm>
            <a:prstGeom prst="leftBrace">
              <a:avLst>
                <a:gd fmla="val 545" name="adj1"/>
                <a:gd fmla="val 50000" name="adj2"/>
              </a:avLst>
            </a:prstGeom>
            <a:noFill/>
            <a:ln cap="flat" cmpd="sng" w="381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51" name="Google Shape;151;p8"/>
            <p:cNvSpPr txBox="1"/>
            <p:nvPr/>
          </p:nvSpPr>
          <p:spPr>
            <a:xfrm>
              <a:off x="900113" y="3573463"/>
              <a:ext cx="1871662" cy="461962"/>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מים זמינים</a:t>
              </a:r>
              <a:endParaRPr/>
            </a:p>
          </p:txBody>
        </p:sp>
        <p:sp>
          <p:nvSpPr>
            <p:cNvPr id="152" name="Google Shape;152;p8"/>
            <p:cNvSpPr/>
            <p:nvPr/>
          </p:nvSpPr>
          <p:spPr>
            <a:xfrm>
              <a:off x="2987675" y="1989138"/>
              <a:ext cx="792163" cy="503237"/>
            </a:xfrm>
            <a:prstGeom prst="leftBrace">
              <a:avLst>
                <a:gd fmla="val 8333" name="adj1"/>
                <a:gd fmla="val 50000" name="adj2"/>
              </a:avLst>
            </a:prstGeom>
            <a:noFill/>
            <a:ln cap="flat"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53" name="Google Shape;153;p8"/>
            <p:cNvSpPr txBox="1"/>
            <p:nvPr/>
          </p:nvSpPr>
          <p:spPr>
            <a:xfrm>
              <a:off x="1476375" y="1989138"/>
              <a:ext cx="1223963" cy="461665"/>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מי כובד</a:t>
              </a:r>
              <a:endParaRPr/>
            </a:p>
          </p:txBody>
        </p:sp>
      </p:grpSp>
      <p:sp>
        <p:nvSpPr>
          <p:cNvPr id="154" name="Google Shape;154;p8"/>
          <p:cNvSpPr txBox="1"/>
          <p:nvPr/>
        </p:nvSpPr>
        <p:spPr>
          <a:xfrm>
            <a:off x="1331912" y="5876925"/>
            <a:ext cx="6553200" cy="83185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     נקודה קריטית </a:t>
            </a:r>
            <a:r>
              <a:rPr b="0" i="0" lang="en-US" sz="2400" u="none">
                <a:solidFill>
                  <a:schemeClr val="dk1"/>
                </a:solidFill>
                <a:latin typeface="Calibri"/>
                <a:ea typeface="Calibri"/>
                <a:cs typeface="Calibri"/>
                <a:sym typeface="Calibri"/>
              </a:rPr>
              <a:t>– נקודה בה הגרעון המקסימלי של המים לפני מתן ההשקיה הבאה.</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9"/>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5400"/>
              <a:buFont typeface="Calibri"/>
              <a:buNone/>
            </a:pPr>
            <a:r>
              <a:rPr b="0" i="0" lang="en-US" sz="5400" u="none">
                <a:solidFill>
                  <a:schemeClr val="dk1"/>
                </a:solidFill>
                <a:latin typeface="Calibri"/>
                <a:ea typeface="Calibri"/>
                <a:cs typeface="Calibri"/>
                <a:sym typeface="Calibri"/>
              </a:rPr>
              <a:t>משק המים בצמח</a:t>
            </a:r>
            <a:endParaRPr/>
          </a:p>
        </p:txBody>
      </p:sp>
      <p:sp>
        <p:nvSpPr>
          <p:cNvPr id="160" name="Google Shape;160;p9"/>
          <p:cNvSpPr txBox="1"/>
          <p:nvPr>
            <p:ph idx="1" type="body"/>
          </p:nvPr>
        </p:nvSpPr>
        <p:spPr>
          <a:xfrm>
            <a:off x="611187" y="1412875"/>
            <a:ext cx="8075612" cy="4525962"/>
          </a:xfrm>
          <a:prstGeom prst="rect">
            <a:avLst/>
          </a:prstGeom>
          <a:noFill/>
          <a:ln>
            <a:noFill/>
          </a:ln>
        </p:spPr>
        <p:txBody>
          <a:bodyPr anchorCtr="0" anchor="t" bIns="45700" lIns="91425" spcFirstLastPara="1" rIns="91425" wrap="square" tIns="45700">
            <a:noAutofit/>
          </a:bodyPr>
          <a:lstStyle/>
          <a:p>
            <a:pPr indent="-285750" lvl="1" marL="742950" rtl="1" algn="r">
              <a:lnSpc>
                <a:spcPct val="100000"/>
              </a:lnSpc>
              <a:spcBef>
                <a:spcPts val="0"/>
              </a:spcBef>
              <a:spcAft>
                <a:spcPts val="0"/>
              </a:spcAft>
              <a:buClr>
                <a:schemeClr val="dk1"/>
              </a:buClr>
              <a:buSzPts val="2800"/>
              <a:buFont typeface="Arial"/>
              <a:buChar char="•"/>
            </a:pPr>
            <a:r>
              <a:rPr b="0" i="0" lang="en-US" sz="2800" u="none">
                <a:solidFill>
                  <a:schemeClr val="dk1"/>
                </a:solidFill>
                <a:latin typeface="Calibri"/>
                <a:ea typeface="Calibri"/>
                <a:cs typeface="Calibri"/>
                <a:sym typeface="Calibri"/>
              </a:rPr>
              <a:t>מחסור במים בקרקע גורם לנבילה ולמוות.</a:t>
            </a:r>
            <a:endParaRPr/>
          </a:p>
          <a:p>
            <a:pPr indent="-285750" lvl="1" marL="742950" rtl="1" algn="r">
              <a:lnSpc>
                <a:spcPct val="100000"/>
              </a:lnSpc>
              <a:spcBef>
                <a:spcPts val="560"/>
              </a:spcBef>
              <a:spcAft>
                <a:spcPts val="0"/>
              </a:spcAft>
              <a:buClr>
                <a:schemeClr val="dk1"/>
              </a:buClr>
              <a:buSzPts val="2800"/>
              <a:buFont typeface="Arial"/>
              <a:buChar char="•"/>
            </a:pPr>
            <a:r>
              <a:rPr b="0" i="0" lang="en-US" sz="2800" u="none">
                <a:solidFill>
                  <a:schemeClr val="dk1"/>
                </a:solidFill>
                <a:latin typeface="Calibri"/>
                <a:ea typeface="Calibri"/>
                <a:cs typeface="Calibri"/>
                <a:sym typeface="Calibri"/>
              </a:rPr>
              <a:t>עודף במים בקרקע- מחסור באוויר לנשימת השורשים והמלחת הקרקע.</a:t>
            </a:r>
            <a:endParaRPr/>
          </a:p>
          <a:p>
            <a:pPr indent="-285750" lvl="1" marL="742950" rtl="1" algn="r">
              <a:lnSpc>
                <a:spcPct val="100000"/>
              </a:lnSpc>
              <a:spcBef>
                <a:spcPts val="560"/>
              </a:spcBef>
              <a:spcAft>
                <a:spcPts val="0"/>
              </a:spcAft>
              <a:buClr>
                <a:schemeClr val="dk1"/>
              </a:buClr>
              <a:buSzPts val="2800"/>
              <a:buFont typeface="Arial"/>
              <a:buChar char="•"/>
            </a:pPr>
            <a:r>
              <a:rPr b="0" i="0" lang="en-US" sz="2800" u="none">
                <a:solidFill>
                  <a:schemeClr val="dk1"/>
                </a:solidFill>
                <a:latin typeface="Calibri"/>
                <a:ea typeface="Calibri"/>
                <a:cs typeface="Calibri"/>
                <a:sym typeface="Calibri"/>
              </a:rPr>
              <a:t>השקיה משנה את הטמפ' ליד הצמחים, קרקע רטובה אוגרת חום. השקיה מונעת נזקי קרה.</a:t>
            </a:r>
            <a:endParaRPr b="0" i="0" sz="2800" u="none">
              <a:solidFill>
                <a:schemeClr val="dk1"/>
              </a:solidFill>
              <a:latin typeface="Calibri"/>
              <a:ea typeface="Calibri"/>
              <a:cs typeface="Calibri"/>
              <a:sym typeface="Calibri"/>
            </a:endParaRPr>
          </a:p>
          <a:p>
            <a:pPr indent="-165100" lvl="0" marL="342900" rtl="0" algn="l">
              <a:spcBef>
                <a:spcPts val="560"/>
              </a:spcBef>
              <a:spcAft>
                <a:spcPts val="0"/>
              </a:spcAft>
              <a:buClr>
                <a:schemeClr val="dk1"/>
              </a:buClr>
              <a:buSzPts val="2800"/>
              <a:buNone/>
            </a:pPr>
            <a:r>
              <a:t/>
            </a:r>
            <a:endParaRPr b="0" i="0" sz="2800" u="none">
              <a:solidFill>
                <a:schemeClr val="dk1"/>
              </a:solidFill>
              <a:latin typeface="Calibri"/>
              <a:ea typeface="Calibri"/>
              <a:cs typeface="Calibri"/>
              <a:sym typeface="Calibri"/>
            </a:endParaRPr>
          </a:p>
        </p:txBody>
      </p:sp>
      <p:pic>
        <p:nvPicPr>
          <p:cNvPr descr="Picture1SouthAfrica" id="161" name="Google Shape;161;p9"/>
          <p:cNvPicPr preferRelativeResize="0"/>
          <p:nvPr/>
        </p:nvPicPr>
        <p:blipFill rotWithShape="1">
          <a:blip r:embed="rId3">
            <a:alphaModFix/>
          </a:blip>
          <a:srcRect b="0" l="0" r="0" t="0"/>
          <a:stretch/>
        </p:blipFill>
        <p:spPr>
          <a:xfrm>
            <a:off x="1042987" y="4221162"/>
            <a:ext cx="3025775" cy="230346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xEl>
                                              <p:pRg end="0" st="0"/>
                                            </p:txEl>
                                          </p:spTgt>
                                        </p:tgtEl>
                                        <p:attrNameLst>
                                          <p:attrName>style.visibility</p:attrName>
                                        </p:attrNameLst>
                                      </p:cBhvr>
                                      <p:to>
                                        <p:strVal val="visible"/>
                                      </p:to>
                                    </p:set>
                                    <p:animEffect filter="fade" transition="in">
                                      <p:cBhvr>
                                        <p:cTn dur="1000"/>
                                        <p:tgtEl>
                                          <p:spTgt spid="16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xEl>
                                              <p:pRg end="1" st="1"/>
                                            </p:txEl>
                                          </p:spTgt>
                                        </p:tgtEl>
                                        <p:attrNameLst>
                                          <p:attrName>style.visibility</p:attrName>
                                        </p:attrNameLst>
                                      </p:cBhvr>
                                      <p:to>
                                        <p:strVal val="visible"/>
                                      </p:to>
                                    </p:set>
                                    <p:animEffect filter="fade" transition="in">
                                      <p:cBhvr>
                                        <p:cTn dur="1000"/>
                                        <p:tgtEl>
                                          <p:spTgt spid="16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xEl>
                                              <p:pRg end="2" st="2"/>
                                            </p:txEl>
                                          </p:spTgt>
                                        </p:tgtEl>
                                        <p:attrNameLst>
                                          <p:attrName>style.visibility</p:attrName>
                                        </p:attrNameLst>
                                      </p:cBhvr>
                                      <p:to>
                                        <p:strVal val="visible"/>
                                      </p:to>
                                    </p:set>
                                    <p:animEffect filter="fade" transition="in">
                                      <p:cBhvr>
                                        <p:cTn dur="1000"/>
                                        <p:tgtEl>
                                          <p:spTgt spid="16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xEl>
                                              <p:pRg end="3" st="3"/>
                                            </p:txEl>
                                          </p:spTgt>
                                        </p:tgtEl>
                                        <p:attrNameLst>
                                          <p:attrName>style.visibility</p:attrName>
                                        </p:attrNameLst>
                                      </p:cBhvr>
                                      <p:to>
                                        <p:strVal val="visible"/>
                                      </p:to>
                                    </p:set>
                                    <p:animEffect filter="fade" transition="in">
                                      <p:cBhvr>
                                        <p:cTn dur="1000"/>
                                        <p:tgtEl>
                                          <p:spTgt spid="160">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2019-08-24T19:25:36Z</dcterms:created>
  <dc:creator>Cohen</dc:creator>
</cp:coreProperties>
</file>

<file path=docProps/custom.xml><?xml version="1.0" encoding="utf-8"?>
<Properties xmlns="http://schemas.openxmlformats.org/officeDocument/2006/custom-properties" xmlns:vt="http://schemas.openxmlformats.org/officeDocument/2006/docPropsVTypes"/>
</file>